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8"/>
  </p:notesMasterIdLst>
  <p:handoutMasterIdLst>
    <p:handoutMasterId r:id="rId69"/>
  </p:handoutMasterIdLst>
  <p:sldIdLst>
    <p:sldId id="384" r:id="rId3"/>
    <p:sldId id="385" r:id="rId4"/>
    <p:sldId id="425" r:id="rId5"/>
    <p:sldId id="386" r:id="rId6"/>
    <p:sldId id="388" r:id="rId7"/>
    <p:sldId id="387" r:id="rId8"/>
    <p:sldId id="389" r:id="rId9"/>
    <p:sldId id="423" r:id="rId10"/>
    <p:sldId id="476" r:id="rId11"/>
    <p:sldId id="417" r:id="rId12"/>
    <p:sldId id="391" r:id="rId13"/>
    <p:sldId id="392" r:id="rId14"/>
    <p:sldId id="393" r:id="rId15"/>
    <p:sldId id="424" r:id="rId16"/>
    <p:sldId id="394" r:id="rId17"/>
    <p:sldId id="395" r:id="rId18"/>
    <p:sldId id="413" r:id="rId19"/>
    <p:sldId id="414" r:id="rId20"/>
    <p:sldId id="421" r:id="rId21"/>
    <p:sldId id="415" r:id="rId22"/>
    <p:sldId id="469" r:id="rId23"/>
    <p:sldId id="470" r:id="rId24"/>
    <p:sldId id="399" r:id="rId25"/>
    <p:sldId id="463" r:id="rId26"/>
    <p:sldId id="383" r:id="rId27"/>
    <p:sldId id="352" r:id="rId28"/>
    <p:sldId id="359" r:id="rId29"/>
    <p:sldId id="428" r:id="rId30"/>
    <p:sldId id="432" r:id="rId31"/>
    <p:sldId id="422" r:id="rId32"/>
    <p:sldId id="464" r:id="rId33"/>
    <p:sldId id="398" r:id="rId34"/>
    <p:sldId id="431" r:id="rId35"/>
    <p:sldId id="458" r:id="rId36"/>
    <p:sldId id="459" r:id="rId37"/>
    <p:sldId id="434" r:id="rId38"/>
    <p:sldId id="430" r:id="rId39"/>
    <p:sldId id="435" r:id="rId40"/>
    <p:sldId id="436" r:id="rId41"/>
    <p:sldId id="437" r:id="rId42"/>
    <p:sldId id="438" r:id="rId43"/>
    <p:sldId id="439" r:id="rId44"/>
    <p:sldId id="461" r:id="rId45"/>
    <p:sldId id="451" r:id="rId46"/>
    <p:sldId id="452" r:id="rId47"/>
    <p:sldId id="453" r:id="rId48"/>
    <p:sldId id="454" r:id="rId49"/>
    <p:sldId id="455" r:id="rId50"/>
    <p:sldId id="456" r:id="rId51"/>
    <p:sldId id="457" r:id="rId52"/>
    <p:sldId id="449" r:id="rId53"/>
    <p:sldId id="450" r:id="rId54"/>
    <p:sldId id="443" r:id="rId55"/>
    <p:sldId id="444" r:id="rId56"/>
    <p:sldId id="447" r:id="rId57"/>
    <p:sldId id="445" r:id="rId58"/>
    <p:sldId id="471" r:id="rId59"/>
    <p:sldId id="472" r:id="rId60"/>
    <p:sldId id="466" r:id="rId61"/>
    <p:sldId id="409" r:id="rId62"/>
    <p:sldId id="467" r:id="rId63"/>
    <p:sldId id="468" r:id="rId64"/>
    <p:sldId id="339" r:id="rId65"/>
    <p:sldId id="474" r:id="rId66"/>
    <p:sldId id="277" r:id="rId6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CCFFCC"/>
    <a:srgbClr val="DFFFC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6893" autoAdjust="0"/>
  </p:normalViewPr>
  <p:slideViewPr>
    <p:cSldViewPr snapToGrid="0">
      <p:cViewPr varScale="1">
        <p:scale>
          <a:sx n="68" d="100"/>
          <a:sy n="68" d="100"/>
        </p:scale>
        <p:origin x="-55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3" d="100"/>
          <a:sy n="63" d="100"/>
        </p:scale>
        <p:origin x="-1890"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44D4C5B-5F13-435C-8704-38B1FEFBF0CE}" type="datetimeFigureOut">
              <a:rPr lang="en-US"/>
              <a:pPr>
                <a:defRPr/>
              </a:pPr>
              <a:t>8/19/2009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F25DED2-3054-4D67-A0FA-8676AE1BF44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C00F996-AB29-4C77-9588-829CA06F2AD6}" type="datetimeFigureOut">
              <a:rPr lang="en-US"/>
              <a:pPr>
                <a:defRPr/>
              </a:pPr>
              <a:t>8/19/2009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C7281DD-89E6-49AD-AA42-9F9B06818F3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a:t>
            </a:r>
            <a:r>
              <a:rPr lang="en-US" smtClean="0"/>
              <a:t>quick listing of </a:t>
            </a:r>
            <a:r>
              <a:rPr lang="en-US" dirty="0" smtClean="0"/>
              <a:t>the material to be covered.</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p:spPr>
      </p:sp>
      <p:sp>
        <p:nvSpPr>
          <p:cNvPr id="52227"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Please note that, in order to comply with copyright law, we must adhere to this definition of competent authority for students with reading disabilities.  The diagnosis of an ORGANIC DYSFUNCTION can only be made by a medical doctor.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noFill/>
          <a:ln>
            <a:solidFill>
              <a:srgbClr val="000000"/>
            </a:solidFill>
            <a:miter lim="800000"/>
            <a:headEnd/>
            <a:tailEnd/>
          </a:ln>
        </p:spPr>
      </p:sp>
      <p:sp>
        <p:nvSpPr>
          <p:cNvPr id="53251"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We know that medical professionals are not likely to participate in IEP meetings, nor is it appropriate, in most cases for them to do so.  The certifying professionals, as described in the next few slides will serve to review the medical information and, in some cases, explain it to the rest of the IEP team during discussions about NIMAS eligibility.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en-US" dirty="0" smtClean="0"/>
              <a:t>This is a list of examples.  It is by no means exhaustive.</a:t>
            </a:r>
          </a:p>
          <a:p>
            <a:pPr>
              <a:buFontTx/>
              <a:buChar char="•"/>
            </a:pPr>
            <a:r>
              <a:rPr lang="en-US" dirty="0" smtClean="0"/>
              <a:t>Program specialists for the above areas </a:t>
            </a:r>
            <a:r>
              <a:rPr lang="en-US" b="1" dirty="0" smtClean="0"/>
              <a:t>should have expertise </a:t>
            </a:r>
            <a:r>
              <a:rPr lang="en-US" dirty="0" smtClean="0"/>
              <a:t>in the area for which they are certifying.  For example, if the VI program specialist is to be used to certify that the student is eligible for NIMAS, that program specialist </a:t>
            </a:r>
            <a:r>
              <a:rPr lang="en-US" b="1" dirty="0" smtClean="0"/>
              <a:t>should have expertise/certification </a:t>
            </a:r>
            <a:r>
              <a:rPr lang="en-US" dirty="0" smtClean="0"/>
              <a:t>in visual impairments.  If your VI program specialist has certification in an area outside of that field, this person would not be an appropriate “certifying professional.”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Certifying Professionals</a:t>
            </a:r>
            <a:r>
              <a:rPr lang="en-US" baseline="0" dirty="0" smtClean="0"/>
              <a:t> can be guided by OSEP.</a:t>
            </a:r>
          </a:p>
          <a:p>
            <a:r>
              <a:rPr lang="en-US" sz="1200" kern="1200" dirty="0" smtClean="0">
                <a:solidFill>
                  <a:schemeClr val="tx1"/>
                </a:solidFill>
                <a:latin typeface="+mn-lt"/>
                <a:ea typeface="+mn-ea"/>
                <a:cs typeface="+mn-cs"/>
              </a:rPr>
              <a:t>Students with Section 504 plans with print disabilities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are NOT eligible for NIMAS materials since they are not being served under IDEA.</a:t>
            </a:r>
          </a:p>
          <a:p>
            <a:r>
              <a:rPr lang="en-US" sz="1200" kern="1200" dirty="0" smtClean="0">
                <a:solidFill>
                  <a:schemeClr val="tx1"/>
                </a:solidFill>
                <a:latin typeface="+mn-lt"/>
                <a:ea typeface="+mn-ea"/>
                <a:cs typeface="+mn-cs"/>
              </a:rPr>
              <a:t>Only</a:t>
            </a:r>
            <a:r>
              <a:rPr lang="en-US" sz="1200" kern="1200" baseline="0" dirty="0" smtClean="0">
                <a:solidFill>
                  <a:schemeClr val="tx1"/>
                </a:solidFill>
                <a:latin typeface="+mn-lt"/>
                <a:ea typeface="+mn-ea"/>
                <a:cs typeface="+mn-cs"/>
              </a:rPr>
              <a:t> 1%-2% of the population qualifies.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Again, this is due to copyright and publisher issues and the requirements of “An Act to Provide Books for the Adult Blind” and its amendments.</a:t>
            </a:r>
          </a:p>
          <a:p>
            <a:r>
              <a:rPr lang="en-US" sz="1200" kern="1200" dirty="0" smtClean="0">
                <a:solidFill>
                  <a:schemeClr val="tx1"/>
                </a:solidFill>
                <a:latin typeface="+mn-lt"/>
                <a:ea typeface="+mn-ea"/>
                <a:cs typeface="+mn-cs"/>
              </a:rPr>
              <a:t>We emphasize this is because there may be students with Section 504 plans with print disabilities, but these students are NOT eligible for NIMAS materials since they are not being served under IDEA. </a:t>
            </a:r>
            <a:endParaRPr lang="en-US" dirty="0" smtClean="0"/>
          </a:p>
        </p:txBody>
      </p:sp>
      <p:sp>
        <p:nvSpPr>
          <p:cNvPr id="4" name="Slide Number Placeholder 3"/>
          <p:cNvSpPr>
            <a:spLocks noGrp="1"/>
          </p:cNvSpPr>
          <p:nvPr>
            <p:ph type="sldNum" sz="quarter" idx="5"/>
          </p:nvPr>
        </p:nvSpPr>
        <p:spPr/>
        <p:txBody>
          <a:bodyPr/>
          <a:lstStyle/>
          <a:p>
            <a:pPr>
              <a:defRPr/>
            </a:pPr>
            <a:fld id="{7275389B-DF7E-4E5D-8F6D-F8F425887152}" type="slidenum">
              <a:rPr lang="en-US" smtClean="0"/>
              <a:pPr>
                <a:defRPr/>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21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FF47A21-952D-40DE-9719-855E31A55547}" type="slidenum">
              <a:rPr lang="en-US" smtClean="0"/>
              <a:pPr>
                <a:defRPr/>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District DRMs, in most cases, will only be responsible for students with physical impairments and students with reading disabilities</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DE60E5-A09C-4AE0-AB0A-493BA4DF41CF}" type="slidenum">
              <a:rPr lang="en-US" smtClean="0"/>
              <a:pPr fontAlgn="base">
                <a:spcBef>
                  <a:spcPct val="0"/>
                </a:spcBef>
                <a:spcAft>
                  <a:spcPct val="0"/>
                </a:spcAft>
                <a:defRPr/>
              </a:pPr>
              <a:t>26</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noFill/>
          <a:ln>
            <a:solidFill>
              <a:srgbClr val="000000"/>
            </a:solidFill>
            <a:miter lim="800000"/>
            <a:headEnd/>
            <a:tailEnd/>
          </a:ln>
        </p:spPr>
      </p:sp>
      <p:sp>
        <p:nvSpPr>
          <p:cNvPr id="563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Char char="•"/>
            </a:pPr>
            <a:r>
              <a:rPr lang="en-US" dirty="0" smtClean="0"/>
              <a:t>The district NIMAS DRM will be responsible for NIMAS-eligible students with print disabilities other than visual impairment</a:t>
            </a:r>
          </a:p>
          <a:p>
            <a:pPr marL="0" marR="0" indent="0" algn="l" defTabSz="914400" rtl="0" eaLnBrk="1" fontAlgn="base" latinLnBrk="0" hangingPunct="1">
              <a:lnSpc>
                <a:spcPct val="100000"/>
              </a:lnSpc>
              <a:spcBef>
                <a:spcPct val="0"/>
              </a:spcBef>
              <a:spcAft>
                <a:spcPct val="0"/>
              </a:spcAft>
              <a:buClrTx/>
              <a:buSzTx/>
              <a:buFontTx/>
              <a:buChar char="•"/>
              <a:tabLst/>
              <a:defRPr/>
            </a:pPr>
            <a:r>
              <a:rPr lang="en-US" dirty="0" smtClean="0"/>
              <a:t>Some districts may have more than one DRM, depending on size and organization of district. Larger districts with higher populations may choose to have more than one DRM.  For example, assigning a DRM by area or region may assist with managing student access to NIMAS-derived materials.</a:t>
            </a:r>
          </a:p>
          <a:p>
            <a:pPr eaLnBrk="1" hangingPunct="1">
              <a:spcBef>
                <a:spcPct val="0"/>
              </a:spcBef>
              <a:buFontTx/>
              <a:buChar char="•"/>
            </a:pPr>
            <a:endParaRPr lang="en-US" dirty="0" smtClean="0"/>
          </a:p>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Awareness:</a:t>
            </a:r>
            <a:r>
              <a:rPr lang="en-US" baseline="0" dirty="0" smtClean="0"/>
              <a:t> A p</a:t>
            </a:r>
            <a:r>
              <a:rPr lang="en-US" dirty="0" smtClean="0"/>
              <a:t>aperback will have a different ISBN than a hardback copy</a:t>
            </a:r>
            <a:r>
              <a:rPr lang="en-US" baseline="0" dirty="0" smtClean="0"/>
              <a:t> and a collection will have separate ISBN’s for each book in the collection, in addition to, one ISBN that covers the whole collection.</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TextEdit="1"/>
          </p:cNvSpPr>
          <p:nvPr>
            <p:ph type="sldImg"/>
          </p:nvPr>
        </p:nvSpPr>
        <p:spPr bwMode="auto">
          <a:noFill/>
          <a:ln>
            <a:solidFill>
              <a:srgbClr val="000000"/>
            </a:solidFill>
            <a:miter lim="800000"/>
            <a:headEnd/>
            <a:tailEnd/>
          </a:ln>
        </p:spPr>
      </p:sp>
      <p:sp>
        <p:nvSpPr>
          <p:cNvPr id="8192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In Florida, the Authorized User has been identified as the Florida Instructional Materials Center for the Visually Impaired.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Unfamiliar terms</a:t>
            </a:r>
            <a:r>
              <a:rPr lang="en-US" baseline="0" dirty="0" smtClean="0"/>
              <a:t> and concepts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30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Requires registration with </a:t>
            </a:r>
            <a:r>
              <a:rPr lang="en-US" sz="1200" dirty="0" smtClean="0">
                <a:solidFill>
                  <a:srgbClr val="008000"/>
                </a:solidFill>
              </a:rPr>
              <a:t>NIMAS/Florida</a:t>
            </a:r>
            <a:r>
              <a:rPr lang="en-US" sz="1200" dirty="0" smtClean="0"/>
              <a:t> as a </a:t>
            </a:r>
            <a:r>
              <a:rPr lang="en-US" sz="1200" b="1" dirty="0" smtClean="0">
                <a:solidFill>
                  <a:srgbClr val="008000"/>
                </a:solidFill>
              </a:rPr>
              <a:t>District DRM </a:t>
            </a:r>
            <a:r>
              <a:rPr lang="en-US" sz="1200" dirty="0" smtClean="0"/>
              <a:t>and a signed Agreement Form</a:t>
            </a:r>
            <a:r>
              <a:rPr lang="en-US" sz="1200" b="1" i="1" dirty="0" smtClean="0">
                <a:latin typeface="Arial" charset="0"/>
                <a:cs typeface="Arial" charset="0"/>
              </a:rPr>
              <a:t> </a:t>
            </a:r>
            <a:r>
              <a:rPr lang="en-US" sz="1200" b="1" i="1" dirty="0" smtClean="0">
                <a:solidFill>
                  <a:srgbClr val="008000"/>
                </a:solidFill>
                <a:latin typeface="Arial" charset="0"/>
                <a:cs typeface="Arial" charset="0"/>
              </a:rPr>
              <a:t>assuring that the District DRM will adhere to the terms of IDEA and current copyright laws with regards to the files received from NIMAS/FL</a:t>
            </a:r>
            <a:r>
              <a:rPr lang="en-US" sz="1200" i="1" dirty="0" smtClean="0">
                <a:latin typeface="Arial" charset="0"/>
                <a:cs typeface="Arial" charset="0"/>
              </a:rPr>
              <a:t>.</a:t>
            </a:r>
            <a:endParaRPr lang="en-US" sz="1200" dirty="0" smtClean="0">
              <a:solidFill>
                <a:srgbClr val="008000"/>
              </a:solidFill>
            </a:endParaRPr>
          </a:p>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36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page shows the name of the person who is logged into the system and who will be responsible for all registrations and orders created.</a:t>
            </a:r>
          </a:p>
          <a:p>
            <a:r>
              <a:rPr lang="en-US" baseline="0" dirty="0" smtClean="0"/>
              <a:t>The Regional Technology Specialist for the district with an email link is at the bottom left.</a:t>
            </a:r>
          </a:p>
          <a:p>
            <a:r>
              <a:rPr lang="en-US" baseline="0" dirty="0" smtClean="0"/>
              <a:t>A reminder to checkout is at the top for any orders that have not been submitted.</a:t>
            </a:r>
          </a:p>
          <a:p>
            <a:r>
              <a:rPr lang="en-US" baseline="0" dirty="0" smtClean="0"/>
              <a:t>The buttons on the left provide navigation to all the necessary functions.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37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Fill out the form with the student information</a:t>
            </a:r>
            <a:r>
              <a:rPr lang="en-US" baseline="0" dirty="0" smtClean="0"/>
              <a:t> collected earlier. All fields are required except for the middle name and notes to NIMAS/FL staff.</a:t>
            </a:r>
          </a:p>
          <a:p>
            <a:r>
              <a:rPr lang="en-US" baseline="0" dirty="0" smtClean="0"/>
              <a:t>Help menus are available throughout </a:t>
            </a:r>
            <a:r>
              <a:rPr lang="en-US" baseline="0" smtClean="0"/>
              <a:t>the process.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Select </a:t>
            </a:r>
            <a:r>
              <a:rPr lang="en-US" i="1" dirty="0" smtClean="0"/>
              <a:t>I</a:t>
            </a:r>
            <a:r>
              <a:rPr lang="en-US" i="1" baseline="0" dirty="0" smtClean="0"/>
              <a:t> Agree </a:t>
            </a:r>
            <a:r>
              <a:rPr lang="en-US" baseline="0" dirty="0" smtClean="0"/>
              <a:t>and click the </a:t>
            </a:r>
            <a:r>
              <a:rPr lang="en-US" i="1" baseline="0" dirty="0" smtClean="0"/>
              <a:t>Continue</a:t>
            </a:r>
            <a:r>
              <a:rPr lang="en-US" baseline="0" dirty="0" smtClean="0"/>
              <a:t> button.</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page provides the opportunity to review the data prior</a:t>
            </a:r>
            <a:r>
              <a:rPr lang="en-US" baseline="0" dirty="0" smtClean="0"/>
              <a:t> to submitting it. Once submitted, the record will be locked.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opportunity to print</a:t>
            </a:r>
            <a:r>
              <a:rPr lang="en-US" baseline="0" dirty="0" smtClean="0"/>
              <a:t> the record is provided after the record has been submitted that will show who submitted the record and when.</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page provides the opportunity to print</a:t>
            </a:r>
            <a:r>
              <a:rPr lang="en-US" baseline="0" dirty="0" smtClean="0"/>
              <a:t> the record that has been submitted. It also shows who submitted the record and when.</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By entering the ISBN, the NIMAS/FL database can be searched for available copies.</a:t>
            </a:r>
          </a:p>
          <a:p>
            <a:r>
              <a:rPr lang="en-US" baseline="0" dirty="0" smtClean="0"/>
              <a:t>This page provides the search function for any items in the NIMAS/FL database and the ability to create a Special Request for items not found. </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most instances, the title will not be found as the Inventory has not been developed, yet. Over time the number of titles should increase.</a:t>
            </a:r>
          </a:p>
          <a:p>
            <a:r>
              <a:rPr lang="en-US" baseline="0" dirty="0" smtClean="0"/>
              <a:t>In order to obtain the title in the required format, a Special Request must be submitted.</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7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C2FC88-5C0E-47AB-8457-DDE6BE360E44}" type="slidenum">
              <a:rPr lang="en-US"/>
              <a:pPr fontAlgn="base">
                <a:spcBef>
                  <a:spcPct val="0"/>
                </a:spcBef>
                <a:spcAft>
                  <a:spcPct val="0"/>
                </a:spcAft>
                <a:defRPr/>
              </a:pPr>
              <a:t>6</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completed form. No alternate copyrights</a:t>
            </a:r>
            <a:r>
              <a:rPr lang="en-US" baseline="0" dirty="0" smtClean="0"/>
              <a:t> will be considered. No Series or Author information was available. Separate requests should be made if both formats are needed. This request will result in either RTF or HTML being provided, not both. Remember to submit the request.</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 source</a:t>
            </a:r>
            <a:r>
              <a:rPr lang="en-US" baseline="0" dirty="0" smtClean="0"/>
              <a:t> </a:t>
            </a:r>
            <a:r>
              <a:rPr lang="en-US" dirty="0" smtClean="0"/>
              <a:t>for the alternate format has been found the status will change</a:t>
            </a:r>
            <a:r>
              <a:rPr lang="en-US" baseline="0" dirty="0" smtClean="0"/>
              <a:t> to </a:t>
            </a:r>
            <a:r>
              <a:rPr lang="en-US" i="1" baseline="0" dirty="0" smtClean="0"/>
              <a:t>Processed</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Orders can be reviewed by date ranges,</a:t>
            </a:r>
            <a:r>
              <a:rPr lang="en-US" baseline="0" dirty="0" smtClean="0"/>
              <a:t> </a:t>
            </a:r>
            <a:r>
              <a:rPr lang="en-US" dirty="0" smtClean="0"/>
              <a:t>by student and monitored for progress. Pending</a:t>
            </a:r>
            <a:r>
              <a:rPr lang="en-US" baseline="0" dirty="0" smtClean="0"/>
              <a:t> Approval means that the order is in the queue for approval.  This is done on a first in, first out basis. </a:t>
            </a:r>
          </a:p>
          <a:p>
            <a:r>
              <a:rPr lang="en-US" baseline="0" dirty="0" smtClean="0"/>
              <a:t>Approved FIMC means that the item has been ordered. The next two steps are “Waiting to Ship” and “Shipped” where a shipping date is provided.</a:t>
            </a:r>
          </a:p>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49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Always remember to </a:t>
            </a:r>
            <a:r>
              <a:rPr lang="en-US" i="1" dirty="0" smtClean="0"/>
              <a:t>Check</a:t>
            </a:r>
            <a:r>
              <a:rPr lang="en-US" i="1" baseline="0" dirty="0" smtClean="0"/>
              <a:t> Out </a:t>
            </a:r>
            <a:r>
              <a:rPr lang="en-US" baseline="0" dirty="0" smtClean="0"/>
              <a:t>to complete the order.</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View either new or edited student records for your district to check on the status.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View either new or edited student records for your district to check on the status or to obtain the Student ID number. The record can also be printed from this screen. If NIMAS/FL needs more information to complete the registration, the record will be in the top table.</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52</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Navigate</a:t>
            </a:r>
            <a:r>
              <a:rPr lang="en-US" baseline="0" dirty="0" smtClean="0"/>
              <a:t> to </a:t>
            </a:r>
            <a:r>
              <a:rPr lang="en-US" i="1" baseline="0" dirty="0" smtClean="0"/>
              <a:t>Edit</a:t>
            </a:r>
            <a:r>
              <a:rPr lang="en-US" baseline="0" dirty="0" smtClean="0"/>
              <a:t> a student.</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53</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Student ID issued by NIMAS/FL must be entered along with the first two letters of the students </a:t>
            </a:r>
            <a:r>
              <a:rPr lang="en-US" smtClean="0"/>
              <a:t>last name.</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54</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student has</a:t>
            </a:r>
            <a:r>
              <a:rPr lang="en-US" baseline="0" dirty="0" smtClean="0"/>
              <a:t> left your district or is no longer eligible, change the Student Status then click on the Change Status button and submit the record. This will make the student record inactive. The student record is not deleted from the database and can be reactivated if the student returns to your district.</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55</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the student is still in your district, but has changed grade level or has a more current IEP, just change the information and submit the record.</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79AD03-4039-456C-A561-36E689952F33}" type="slidenum">
              <a:rPr lang="en-US"/>
              <a:pPr fontAlgn="base">
                <a:spcBef>
                  <a:spcPct val="0"/>
                </a:spcBef>
                <a:spcAft>
                  <a:spcPct val="0"/>
                </a:spcAft>
                <a:defRPr/>
              </a:pPr>
              <a:t>7</a:t>
            </a:fld>
            <a:endParaRPr 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en-US" dirty="0" smtClean="0"/>
              <a:t>Materials for students who are not eligible for NIMAS, may be purchased from the publisher.  Which brings us to copyright issues.</a:t>
            </a:r>
          </a:p>
          <a:p>
            <a:pPr>
              <a:spcBef>
                <a:spcPct val="0"/>
              </a:spcBef>
              <a:buFontTx/>
              <a:buChar char="•"/>
            </a:pPr>
            <a:r>
              <a:rPr lang="en-US" dirty="0" smtClean="0"/>
              <a:t>For students on section 504 plans who are eligible for the National Library Service program, memberships to </a:t>
            </a:r>
            <a:r>
              <a:rPr lang="en-US" dirty="0" err="1" smtClean="0"/>
              <a:t>Bookshare</a:t>
            </a:r>
            <a:r>
              <a:rPr lang="en-US" dirty="0" smtClean="0"/>
              <a:t> or RFB&amp;D may assist in obtaining accessible materials.  These are both for-fee services, though currently they have a grant to provide free memberships to qualifying</a:t>
            </a:r>
            <a:r>
              <a:rPr lang="en-US" baseline="0" dirty="0" smtClean="0"/>
              <a:t> students</a:t>
            </a:r>
            <a:r>
              <a:rPr lang="en-US" dirty="0" smtClean="0"/>
              <a:t>. More information is available at  Consult your FDLRS Regional Assistive Technology Specialist for other ideas.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the most efficient communications, the system utilizes email to clarify and update information regarding orders.</a:t>
            </a:r>
          </a:p>
          <a:p>
            <a:r>
              <a:rPr lang="en-US" baseline="0" dirty="0" smtClean="0"/>
              <a:t>Order Acknowledgements are sent when the orders are processed.</a:t>
            </a:r>
          </a:p>
          <a:p>
            <a:r>
              <a:rPr lang="en-US" baseline="0" dirty="0" smtClean="0"/>
              <a:t>Acknowledgements of student registrations may also be sent via email.</a:t>
            </a:r>
          </a:p>
          <a:p>
            <a:r>
              <a:rPr lang="en-US" baseline="0" dirty="0" smtClean="0"/>
              <a:t>Monitor email closely for communications from NIMAS/FL to assure receipt of any orders.</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57</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Inkprint</a:t>
            </a:r>
            <a:r>
              <a:rPr lang="en-US" baseline="0" dirty="0" smtClean="0"/>
              <a:t> requests are sent to the person who ordered the specialized format only when the textbook is required in order to create a specialized format. In such cases, production of the specialized format cannot proceed until the textbook/</a:t>
            </a:r>
            <a:r>
              <a:rPr lang="en-US" baseline="0" dirty="0" err="1" smtClean="0"/>
              <a:t>inkprint</a:t>
            </a:r>
            <a:r>
              <a:rPr lang="en-US" baseline="0" dirty="0" smtClean="0"/>
              <a:t> is received.</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58</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59</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0B19C7-A19C-4C69-9683-BE4531FFC7B8}" type="slidenum">
              <a:rPr lang="en-US" smtClean="0"/>
              <a:pPr fontAlgn="base">
                <a:spcBef>
                  <a:spcPct val="0"/>
                </a:spcBef>
                <a:spcAft>
                  <a:spcPct val="0"/>
                </a:spcAft>
                <a:defRPr/>
              </a:pPr>
              <a:t>60</a:t>
            </a:fld>
            <a:endParaRPr lang="en-US" smtClean="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0" eaLnBrk="1" hangingPunct="1">
              <a:buFont typeface="Courier New" pitchFamily="49" charset="0"/>
              <a:buNone/>
            </a:pPr>
            <a:r>
              <a:rPr lang="en-US" b="1" i="1" dirty="0" smtClean="0">
                <a:solidFill>
                  <a:srgbClr val="008000"/>
                </a:solidFill>
                <a:latin typeface="Arial" charset="0"/>
                <a:cs typeface="Arial" charset="0"/>
              </a:rPr>
              <a:t>District</a:t>
            </a:r>
            <a:r>
              <a:rPr lang="en-US" b="1" dirty="0" smtClean="0">
                <a:solidFill>
                  <a:srgbClr val="008000"/>
                </a:solidFill>
                <a:latin typeface="Arial" charset="0"/>
                <a:cs typeface="Arial" charset="0"/>
              </a:rPr>
              <a:t> NIMAS Accessible Materials Committee</a:t>
            </a:r>
            <a:r>
              <a:rPr lang="en-US" dirty="0" smtClean="0">
                <a:latin typeface="Arial" charset="0"/>
                <a:cs typeface="Arial" charset="0"/>
              </a:rPr>
              <a:t> coordinates the </a:t>
            </a:r>
            <a:r>
              <a:rPr lang="en-US" b="1" dirty="0" smtClean="0">
                <a:solidFill>
                  <a:srgbClr val="008000"/>
                </a:solidFill>
                <a:latin typeface="Arial" charset="0"/>
                <a:cs typeface="Arial" charset="0"/>
              </a:rPr>
              <a:t>provision of professional development </a:t>
            </a:r>
            <a:r>
              <a:rPr lang="en-US" dirty="0" smtClean="0">
                <a:latin typeface="Arial" charset="0"/>
                <a:cs typeface="Arial" charset="0"/>
              </a:rPr>
              <a:t>and technical assistance to school-based staff and/or IEP teams; topics may include:</a:t>
            </a:r>
          </a:p>
          <a:p>
            <a:pPr lvl="0" eaLnBrk="1" hangingPunct="1">
              <a:buFont typeface="Wingdings" pitchFamily="2" charset="2"/>
              <a:buChar char="ü"/>
            </a:pPr>
            <a:r>
              <a:rPr lang="en-US" dirty="0" smtClean="0">
                <a:latin typeface="Arial" charset="0"/>
                <a:cs typeface="Arial" charset="0"/>
              </a:rPr>
              <a:t>determining if a </a:t>
            </a:r>
            <a:r>
              <a:rPr lang="en-US" b="1" dirty="0" smtClean="0">
                <a:solidFill>
                  <a:srgbClr val="008000"/>
                </a:solidFill>
                <a:latin typeface="Arial" charset="0"/>
                <a:cs typeface="Arial" charset="0"/>
              </a:rPr>
              <a:t>student needs </a:t>
            </a:r>
            <a:r>
              <a:rPr lang="en-US" dirty="0" smtClean="0">
                <a:latin typeface="Arial" charset="0"/>
                <a:cs typeface="Arial" charset="0"/>
              </a:rPr>
              <a:t>instructional materials in alternate formats by reviewing the student’s evaluation information and present levels of achievement</a:t>
            </a:r>
          </a:p>
          <a:p>
            <a:pPr lvl="0" eaLnBrk="1" hangingPunct="1">
              <a:buFont typeface="Wingdings" pitchFamily="2" charset="2"/>
              <a:buChar char="ü"/>
            </a:pPr>
            <a:r>
              <a:rPr lang="en-US" dirty="0" smtClean="0"/>
              <a:t>This is a sample of what kinds of trainings will be available:</a:t>
            </a:r>
          </a:p>
          <a:p>
            <a:pPr eaLnBrk="1" hangingPunct="1">
              <a:spcBef>
                <a:spcPct val="0"/>
              </a:spcBef>
              <a:buFontTx/>
              <a:buChar char="•"/>
            </a:pPr>
            <a:r>
              <a:rPr lang="en-US" dirty="0" smtClean="0"/>
              <a:t>From FIMC-VI -- Registration of students; use of online ordering system</a:t>
            </a:r>
          </a:p>
          <a:p>
            <a:pPr eaLnBrk="1" hangingPunct="1">
              <a:spcBef>
                <a:spcPct val="0"/>
              </a:spcBef>
              <a:buFontTx/>
              <a:buChar char="•"/>
            </a:pPr>
            <a:r>
              <a:rPr lang="en-US" dirty="0" smtClean="0"/>
              <a:t>FDLRS Regional Techs – accessible materials and assistive technology needs of students; determining NIMAS eligibility</a:t>
            </a:r>
          </a:p>
          <a:p>
            <a:pPr eaLnBrk="1" hangingPunct="1">
              <a:spcBef>
                <a:spcPct val="0"/>
              </a:spcBef>
              <a:buFontTx/>
              <a:buChar char="•"/>
            </a:pPr>
            <a:r>
              <a:rPr lang="en-US" dirty="0" smtClean="0"/>
              <a:t>Bureau -- Establishing NIMAS eligibility for students; determining appropriate learning media for students with print disabilities (other than visual impairment); resources for procuring instructional materials in accessible formats for students NOT eligible for NIMAS, but for whom the IEP team has determined alternate format materials are appropriate</a:t>
            </a:r>
          </a:p>
          <a:p>
            <a:pPr lvl="1" eaLnBrk="1" hangingPunct="1">
              <a:spcBef>
                <a:spcPct val="0"/>
              </a:spcBef>
              <a:buFontTx/>
              <a:buChar char="•"/>
            </a:pPr>
            <a:r>
              <a:rPr lang="en-US" dirty="0" smtClean="0"/>
              <a:t>Using these materials appropriately is of great importance.  The use of NIMAS-made materials for students who are not eligible is prohibited by copyright law as well as the legal agreements signed by states and their authorized users.</a:t>
            </a:r>
          </a:p>
          <a:p>
            <a:pPr eaLnBrk="1" hangingPunct="1">
              <a:spcBef>
                <a:spcPct val="0"/>
              </a:spcBef>
              <a:buFontTx/>
              <a:buChar char="•"/>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64B981-E816-48A4-B519-E018237AFC1C}" type="slidenum">
              <a:rPr lang="en-US" smtClean="0"/>
              <a:pPr fontAlgn="base">
                <a:spcBef>
                  <a:spcPct val="0"/>
                </a:spcBef>
                <a:spcAft>
                  <a:spcPct val="0"/>
                </a:spcAft>
                <a:defRPr/>
              </a:pPr>
              <a:t>62</a:t>
            </a:fld>
            <a:endParaRPr lang="en-US" smtClean="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NIMAS@CAST website is rich with resources about the history and development of NIMAS, as well as implementation strategies.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FD39EF-DB95-48B7-9980-2D8AAC1C35C1}" type="slidenum">
              <a:rPr lang="en-US" smtClean="0"/>
              <a:pPr fontAlgn="base">
                <a:spcBef>
                  <a:spcPct val="0"/>
                </a:spcBef>
                <a:spcAft>
                  <a:spcPct val="0"/>
                </a:spcAft>
                <a:defRPr/>
              </a:pPr>
              <a:t>63</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Beginning with this Act,</a:t>
            </a:r>
            <a:r>
              <a:rPr lang="en-US" baseline="0" dirty="0" smtClean="0"/>
              <a:t> limited copyright exemptions were granted in order to provide materials for the blind.</a:t>
            </a:r>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C7281DD-89E6-49AD-AA42-9F9B06818F3D}"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TextEdit="1"/>
          </p:cNvSpPr>
          <p:nvPr>
            <p:ph type="sldImg"/>
          </p:nvPr>
        </p:nvSpPr>
        <p:spPr bwMode="auto">
          <a:noFill/>
          <a:ln>
            <a:solidFill>
              <a:srgbClr val="000000"/>
            </a:solidFill>
            <a:miter lim="800000"/>
            <a:headEnd/>
            <a:tailEnd/>
          </a:ln>
        </p:spPr>
      </p:sp>
      <p:sp>
        <p:nvSpPr>
          <p:cNvPr id="50179"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The definitions used in the following slides are from “An Act to Provide Books for the Adult Blind” of 1931, which as amended in 1952 to include children and again in 1966 to include individuals with physical impairments that prevent reading standard materials.  IDEA refers back to this statute and its amendments when referring to eligibility criteria for the use of NIMAS-derived materials.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bwMode="auto">
          <a:noFill/>
          <a:ln>
            <a:solidFill>
              <a:srgbClr val="000000"/>
            </a:solidFill>
            <a:miter lim="800000"/>
            <a:headEnd/>
            <a:tailEnd/>
          </a:ln>
        </p:spPr>
      </p:sp>
      <p:sp>
        <p:nvSpPr>
          <p:cNvPr id="5120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Again, for the definition of competent authority, IDEA references “An act to Provide Books for the Adult Blind” and its amendments.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9E83A19-30E5-4D4C-8553-A2E08D842360}" type="datetimeFigureOut">
              <a:rPr lang="en-US"/>
              <a:pPr>
                <a:defRPr/>
              </a:pPr>
              <a:t>8/19/2009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B6BF95-42B7-497C-9F9D-C2D71482BBB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7E34DA-6D80-4CA0-8C20-9BF07A6B7230}" type="datetimeFigureOut">
              <a:rPr lang="en-US"/>
              <a:pPr>
                <a:defRPr/>
              </a:pPr>
              <a:t>8/19/2009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A70F0F-9476-4C5E-971C-0CDB00B93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0274A48-6FEC-4233-A0E8-FB293EB3FDD4}" type="datetimeFigureOut">
              <a:rPr lang="en-US"/>
              <a:pPr>
                <a:defRPr/>
              </a:pPr>
              <a:t>8/19/2009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CB7E0B-4D74-45E4-8105-A3074DF2C7B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baseline="0">
                <a:latin typeface="Arial" pitchFamily="34" charset="0"/>
              </a:defRPr>
            </a:lvl1pPr>
          </a:lstStyle>
          <a:p>
            <a:pPr>
              <a:defRPr/>
            </a:pPr>
            <a:fld id="{126C965D-69E4-4007-AEAB-255D73C36074}" type="datetimeFigureOut">
              <a:rPr lang="en-US" smtClean="0"/>
              <a:pPr>
                <a:defRPr/>
              </a:pPr>
              <a:t>8/19/2009</a:t>
            </a:fld>
            <a:endParaRPr lang="en-US" dirty="0"/>
          </a:p>
        </p:txBody>
      </p:sp>
      <p:sp>
        <p:nvSpPr>
          <p:cNvPr id="3" name="Footer Placeholder 4"/>
          <p:cNvSpPr>
            <a:spLocks noGrp="1"/>
          </p:cNvSpPr>
          <p:nvPr>
            <p:ph type="ftr" sz="quarter" idx="11"/>
          </p:nvPr>
        </p:nvSpPr>
        <p:spPr/>
        <p:txBody>
          <a:bodyPr/>
          <a:lstStyle>
            <a:lvl1pPr>
              <a:defRPr baseline="0">
                <a:latin typeface="Arial" pitchFamily="34" charset="0"/>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baseline="0">
                <a:latin typeface="Arial" pitchFamily="34" charset="0"/>
              </a:defRPr>
            </a:lvl1pPr>
          </a:lstStyle>
          <a:p>
            <a:pPr>
              <a:defRPr/>
            </a:pPr>
            <a:fld id="{DEBC59F8-9743-46D6-9B6E-7C3FE1300BB2}" type="slidenum">
              <a:rPr lang="en-US" smtClean="0"/>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aseline="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baseline="0">
                <a:latin typeface="Arial" pitchFamily="34" charset="0"/>
              </a:defRPr>
            </a:lvl1pPr>
          </a:lstStyle>
          <a:p>
            <a:pPr>
              <a:defRPr/>
            </a:pPr>
            <a:fld id="{1556D8FF-541F-48EC-9A41-782C3EF541F6}" type="datetimeFigureOut">
              <a:rPr lang="en-US" smtClean="0"/>
              <a:pPr>
                <a:defRPr/>
              </a:pPr>
              <a:t>8/19/2009</a:t>
            </a:fld>
            <a:endParaRPr lang="en-US" dirty="0"/>
          </a:p>
        </p:txBody>
      </p:sp>
      <p:sp>
        <p:nvSpPr>
          <p:cNvPr id="5" name="Footer Placeholder 4"/>
          <p:cNvSpPr>
            <a:spLocks noGrp="1"/>
          </p:cNvSpPr>
          <p:nvPr>
            <p:ph type="ftr" sz="quarter" idx="11"/>
          </p:nvPr>
        </p:nvSpPr>
        <p:spPr/>
        <p:txBody>
          <a:bodyPr/>
          <a:lstStyle>
            <a:lvl1pPr>
              <a:defRPr baseline="0">
                <a:latin typeface="Arial" pitchFamily="34" charset="0"/>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baseline="0">
                <a:latin typeface="Arial" pitchFamily="34" charset="0"/>
              </a:defRPr>
            </a:lvl1pPr>
          </a:lstStyle>
          <a:p>
            <a:pPr>
              <a:defRPr/>
            </a:pPr>
            <a:fld id="{B8A06958-9B66-4095-9D42-079D537F2C1E}"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744D647-4469-4124-9B9E-7BDF3E0D8B1E}" type="datetimeFigureOut">
              <a:rPr lang="en-US"/>
              <a:pPr>
                <a:defRPr/>
              </a:pPr>
              <a:t>8/19/2009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F60CE73-0A16-4FE9-BEC9-E101EE35E25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B0B9F94-8EFD-425E-B04B-2B953B1AECC6}" type="datetimeFigureOut">
              <a:rPr lang="en-US"/>
              <a:pPr>
                <a:defRPr/>
              </a:pPr>
              <a:t>8/19/2009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F6371B-D445-495C-8A97-80BA0A895D6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985B1E48-93CE-4AFB-8E12-871BB510B273}" type="datetimeFigureOut">
              <a:rPr lang="en-US"/>
              <a:pPr>
                <a:defRPr/>
              </a:pPr>
              <a:t>8/19/2009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F855642-A524-4DD1-979B-3038C5565EC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2"/>
            <a:ext cx="4040188" cy="674687"/>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285999"/>
            <a:ext cx="4040188" cy="3840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8200" y="2286000"/>
            <a:ext cx="4041775" cy="38750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9393E7CB-039F-44A1-BEDD-59E18EB1A582}" type="datetimeFigureOut">
              <a:rPr lang="en-US"/>
              <a:pPr>
                <a:defRPr/>
              </a:pPr>
              <a:t>8/19/2009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008BD3E-1A19-4110-B142-EC7153E9A1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38301FB2-953F-4D8C-B515-B896ACAFFAD9}" type="datetimeFigureOut">
              <a:rPr lang="en-US"/>
              <a:pPr>
                <a:defRPr/>
              </a:pPr>
              <a:t>8/19/2009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B6D0E15-A422-4F69-B178-98FC0A0FA07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A30B55E-71AB-4225-AD01-F1DC07352F1A}" type="datetimeFigureOut">
              <a:rPr lang="en-US"/>
              <a:pPr>
                <a:defRPr/>
              </a:pPr>
              <a:t>8/19/2009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FDE9AC0-D36F-4157-8101-7E1A9C7190B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625B4A3-F2C2-4A45-A4F8-9C1E31686776}" type="datetimeFigureOut">
              <a:rPr lang="en-US"/>
              <a:pPr>
                <a:defRPr/>
              </a:pPr>
              <a:t>8/19/2009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BC9912C-6FC5-4C9E-8083-82E186BC40E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05068FF-B24F-417B-85E1-B44B9F620DFC}" type="datetimeFigureOut">
              <a:rPr lang="en-US"/>
              <a:pPr>
                <a:defRPr/>
              </a:pPr>
              <a:t>8/19/2009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5DF9A4B-3C88-4D6C-97E0-B5EFF3514F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6EF4BE4-4C63-43CC-B09A-54B8423D0AF7}" type="datetimeFigureOut">
              <a:rPr lang="en-US"/>
              <a:pPr>
                <a:defRPr/>
              </a:pPr>
              <a:t>8/19/2009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3E8BC042-7552-436B-8049-CAC889719A5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chemeClr val="tx1"/>
          </a:solidFill>
          <a:latin typeface="Arial" charset="0"/>
          <a:cs typeface="Arial" charset="0"/>
        </a:defRPr>
      </a:lvl2pPr>
      <a:lvl3pPr algn="ctr" rtl="0" eaLnBrk="0" fontAlgn="base" hangingPunct="0">
        <a:spcBef>
          <a:spcPct val="0"/>
        </a:spcBef>
        <a:spcAft>
          <a:spcPct val="0"/>
        </a:spcAft>
        <a:defRPr sz="4400">
          <a:solidFill>
            <a:schemeClr val="tx1"/>
          </a:solidFill>
          <a:latin typeface="Arial" charset="0"/>
          <a:cs typeface="Arial" charset="0"/>
        </a:defRPr>
      </a:lvl3pPr>
      <a:lvl4pPr algn="ctr" rtl="0" eaLnBrk="0" fontAlgn="base" hangingPunct="0">
        <a:spcBef>
          <a:spcPct val="0"/>
        </a:spcBef>
        <a:spcAft>
          <a:spcPct val="0"/>
        </a:spcAft>
        <a:defRPr sz="4400">
          <a:solidFill>
            <a:schemeClr val="tx1"/>
          </a:solidFill>
          <a:latin typeface="Arial" charset="0"/>
          <a:cs typeface="Arial" charset="0"/>
        </a:defRPr>
      </a:lvl4pPr>
      <a:lvl5pPr algn="ctr" rtl="0" eaLnBrk="0" fontAlgn="base" hangingPunct="0">
        <a:spcBef>
          <a:spcPct val="0"/>
        </a:spcBef>
        <a:spcAft>
          <a:spcPct val="0"/>
        </a:spcAft>
        <a:defRPr sz="4400">
          <a:solidFill>
            <a:schemeClr val="tx1"/>
          </a:solidFill>
          <a:latin typeface="Arial" charset="0"/>
          <a:cs typeface="Arial" charset="0"/>
        </a:defRPr>
      </a:lvl5pPr>
      <a:lvl6pPr marL="457200" algn="ctr" rtl="0" fontAlgn="base">
        <a:spcBef>
          <a:spcPct val="0"/>
        </a:spcBef>
        <a:spcAft>
          <a:spcPct val="0"/>
        </a:spcAft>
        <a:defRPr sz="4400">
          <a:solidFill>
            <a:schemeClr val="tx1"/>
          </a:solidFill>
          <a:latin typeface="Arial" charset="0"/>
          <a:cs typeface="Arial" charset="0"/>
        </a:defRPr>
      </a:lvl6pPr>
      <a:lvl7pPr marL="914400" algn="ctr" rtl="0" fontAlgn="base">
        <a:spcBef>
          <a:spcPct val="0"/>
        </a:spcBef>
        <a:spcAft>
          <a:spcPct val="0"/>
        </a:spcAft>
        <a:defRPr sz="4400">
          <a:solidFill>
            <a:schemeClr val="tx1"/>
          </a:solidFill>
          <a:latin typeface="Arial" charset="0"/>
          <a:cs typeface="Arial" charset="0"/>
        </a:defRPr>
      </a:lvl7pPr>
      <a:lvl8pPr marL="1371600" algn="ctr" rtl="0" fontAlgn="base">
        <a:spcBef>
          <a:spcPct val="0"/>
        </a:spcBef>
        <a:spcAft>
          <a:spcPct val="0"/>
        </a:spcAft>
        <a:defRPr sz="4400">
          <a:solidFill>
            <a:schemeClr val="tx1"/>
          </a:solidFill>
          <a:latin typeface="Arial" charset="0"/>
          <a:cs typeface="Arial" charset="0"/>
        </a:defRPr>
      </a:lvl8pPr>
      <a:lvl9pPr marL="1828800" algn="ctr"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57274BA-1B96-4BA6-A5E3-1BBE5769F374}" type="datetimeFigureOut">
              <a:rPr lang="en-US"/>
              <a:pPr>
                <a:defRPr/>
              </a:pPr>
              <a:t>8/19/2009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F498852-63B4-48A7-B085-AC141EC0A5E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baseline="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idea.ed.gov/explore/view/p/,root,dynamic,TopicalArea,10,"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6.wmf"/></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wmf"/><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2" Type="http://schemas.openxmlformats.org/officeDocument/2006/relationships/hyperlink" Target="http://www.loc.gov/nls/reference/factsheets/copyright.html" TargetMode="Externa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rfbd.org/audioplus/index.htm"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67.wmf"/></Relationships>
</file>

<file path=ppt/slides/_rels/slide59.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hyperlink" Target="http://www.paec.org/fdlrstech/index.html" TargetMode="External"/><Relationship Id="rId3" Type="http://schemas.openxmlformats.org/officeDocument/2006/relationships/hyperlink" Target="http://www.nimac.us/" TargetMode="External"/><Relationship Id="rId7" Type="http://schemas.openxmlformats.org/officeDocument/2006/relationships/hyperlink" Target="http://nimas.cast.org/about/faq/index.html"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nimas.cast.org/about/resources/index.html" TargetMode="External"/><Relationship Id="rId5" Type="http://schemas.openxmlformats.org/officeDocument/2006/relationships/hyperlink" Target="http://nimas.cast.org/" TargetMode="External"/><Relationship Id="rId4" Type="http://schemas.openxmlformats.org/officeDocument/2006/relationships/hyperlink" Target="http://www.nimac.us/faq.html" TargetMode="External"/><Relationship Id="rId9" Type="http://schemas.openxmlformats.org/officeDocument/2006/relationships/image" Target="../media/image71.wmf"/></Relationships>
</file>

<file path=ppt/slides/_rels/slide63.xml.rels><?xml version="1.0" encoding="UTF-8" standalone="yes"?>
<Relationships xmlns="http://schemas.openxmlformats.org/package/2006/relationships"><Relationship Id="rId3" Type="http://schemas.openxmlformats.org/officeDocument/2006/relationships/hyperlink" Target="mailto:Dawn.Saunders@fldoe.org"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wmf"/><Relationship Id="rId5" Type="http://schemas.openxmlformats.org/officeDocument/2006/relationships/hyperlink" Target="mailto:davisd@paec.org" TargetMode="External"/><Relationship Id="rId4" Type="http://schemas.openxmlformats.org/officeDocument/2006/relationships/hyperlink" Target="mailto:sdalton@fimcvi.org"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mailto:ccookson@fimcvi.org" TargetMode="External"/><Relationship Id="rId2" Type="http://schemas.openxmlformats.org/officeDocument/2006/relationships/hyperlink" Target="mailto:mstoltz@fimcvi.org" TargetMode="External"/><Relationship Id="rId1" Type="http://schemas.openxmlformats.org/officeDocument/2006/relationships/slideLayout" Target="../slideLayouts/slideLayout13.xml"/><Relationship Id="rId4" Type="http://schemas.openxmlformats.org/officeDocument/2006/relationships/image" Target="../media/image72.jpeg"/></Relationships>
</file>

<file path=ppt/slides/_rels/slide6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CMP00121_0000[1]"/>
          <p:cNvPicPr>
            <a:picLocks noChangeAspect="1" noChangeArrowheads="1"/>
          </p:cNvPicPr>
          <p:nvPr/>
        </p:nvPicPr>
        <p:blipFill>
          <a:blip r:embed="rId2" cstate="print"/>
          <a:srcRect/>
          <a:stretch>
            <a:fillRect/>
          </a:stretch>
        </p:blipFill>
        <p:spPr bwMode="auto">
          <a:xfrm>
            <a:off x="2819400" y="914400"/>
            <a:ext cx="5737225" cy="4572000"/>
          </a:xfrm>
          <a:prstGeom prst="rect">
            <a:avLst/>
          </a:prstGeom>
          <a:noFill/>
          <a:ln w="9525">
            <a:noFill/>
            <a:miter lim="800000"/>
            <a:headEnd/>
            <a:tailEnd/>
          </a:ln>
        </p:spPr>
      </p:pic>
      <p:sp>
        <p:nvSpPr>
          <p:cNvPr id="3075" name="Rectangle 2"/>
          <p:cNvSpPr>
            <a:spLocks noChangeArrowheads="1"/>
          </p:cNvSpPr>
          <p:nvPr/>
        </p:nvSpPr>
        <p:spPr bwMode="auto">
          <a:xfrm rot="10800000" flipV="1">
            <a:off x="228600" y="2133600"/>
            <a:ext cx="6172200" cy="1108075"/>
          </a:xfrm>
          <a:prstGeom prst="rect">
            <a:avLst/>
          </a:prstGeom>
          <a:noFill/>
          <a:ln w="9525">
            <a:noFill/>
            <a:miter lim="800000"/>
            <a:headEnd/>
            <a:tailEnd/>
          </a:ln>
        </p:spPr>
        <p:txBody>
          <a:bodyPr>
            <a:spAutoFit/>
          </a:bodyPr>
          <a:lstStyle/>
          <a:p>
            <a:pPr algn="ctr"/>
            <a:r>
              <a:rPr lang="en-US" sz="6600" b="1" dirty="0">
                <a:solidFill>
                  <a:srgbClr val="008000"/>
                </a:solidFill>
                <a:latin typeface="Arial" pitchFamily="34" charset="0"/>
                <a:cs typeface="Arial" pitchFamily="34" charset="0"/>
              </a:rPr>
              <a:t>NIMAS/Florida</a:t>
            </a:r>
            <a:endParaRPr lang="en-US" sz="6600" dirty="0">
              <a:solidFill>
                <a:srgbClr val="008000"/>
              </a:solidFill>
              <a:latin typeface="Arial" pitchFamily="34" charset="0"/>
              <a:cs typeface="Arial" pitchFamily="34" charset="0"/>
            </a:endParaRPr>
          </a:p>
        </p:txBody>
      </p:sp>
      <p:sp>
        <p:nvSpPr>
          <p:cNvPr id="3076" name="Rectangle 3"/>
          <p:cNvSpPr>
            <a:spLocks noChangeArrowheads="1"/>
          </p:cNvSpPr>
          <p:nvPr/>
        </p:nvSpPr>
        <p:spPr bwMode="auto">
          <a:xfrm>
            <a:off x="533400" y="3276600"/>
            <a:ext cx="7391400" cy="584200"/>
          </a:xfrm>
          <a:prstGeom prst="rect">
            <a:avLst/>
          </a:prstGeom>
          <a:noFill/>
          <a:ln w="9525">
            <a:noFill/>
            <a:miter lim="800000"/>
            <a:headEnd/>
            <a:tailEnd/>
          </a:ln>
        </p:spPr>
        <p:txBody>
          <a:bodyPr>
            <a:spAutoFit/>
          </a:bodyPr>
          <a:lstStyle/>
          <a:p>
            <a:r>
              <a:rPr lang="en-US" sz="3200" b="1" i="1" dirty="0">
                <a:solidFill>
                  <a:srgbClr val="FF0000"/>
                </a:solidFill>
                <a:latin typeface="Arial" pitchFamily="34" charset="0"/>
                <a:cs typeface="Arial" pitchFamily="34" charset="0"/>
              </a:rPr>
              <a:t>Accessible Instructional Materials</a:t>
            </a:r>
            <a:endParaRPr lang="en-US" sz="3200" dirty="0">
              <a:solidFill>
                <a:srgbClr val="FF0000"/>
              </a:solidFill>
              <a:latin typeface="Arial" pitchFamily="34" charset="0"/>
              <a:cs typeface="Arial" pitchFamily="34" charset="0"/>
            </a:endParaRPr>
          </a:p>
        </p:txBody>
      </p:sp>
      <p:sp>
        <p:nvSpPr>
          <p:cNvPr id="3077" name="TextBox 4"/>
          <p:cNvSpPr txBox="1">
            <a:spLocks noChangeArrowheads="1"/>
          </p:cNvSpPr>
          <p:nvPr/>
        </p:nvSpPr>
        <p:spPr bwMode="auto">
          <a:xfrm>
            <a:off x="598356" y="4906781"/>
            <a:ext cx="6941695" cy="738664"/>
          </a:xfrm>
          <a:prstGeom prst="rect">
            <a:avLst/>
          </a:prstGeom>
          <a:noFill/>
          <a:ln w="9525">
            <a:noFill/>
            <a:miter lim="800000"/>
            <a:headEnd/>
            <a:tailEnd/>
          </a:ln>
        </p:spPr>
        <p:txBody>
          <a:bodyPr wrap="square">
            <a:spAutoFit/>
          </a:bodyPr>
          <a:lstStyle/>
          <a:p>
            <a:pPr algn="ctr"/>
            <a:r>
              <a:rPr lang="en-US" sz="2400" b="1" dirty="0" smtClean="0">
                <a:solidFill>
                  <a:srgbClr val="008000"/>
                </a:solidFill>
                <a:latin typeface="Arial" pitchFamily="34" charset="0"/>
                <a:cs typeface="Arial" pitchFamily="34" charset="0"/>
              </a:rPr>
              <a:t>Online Ordering for Digital Rights Managers</a:t>
            </a:r>
            <a:endParaRPr lang="en-US" sz="2400" dirty="0">
              <a:solidFill>
                <a:srgbClr val="008000"/>
              </a:solidFill>
              <a:latin typeface="Arial" pitchFamily="34" charset="0"/>
              <a:cs typeface="Arial" pitchFamily="34" charset="0"/>
            </a:endParaRPr>
          </a:p>
          <a:p>
            <a:pPr algn="ct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914400" y="609600"/>
            <a:ext cx="7300210" cy="3416320"/>
          </a:xfrm>
          <a:prstGeom prst="rect">
            <a:avLst/>
          </a:prstGeom>
          <a:noFill/>
          <a:ln w="9525">
            <a:noFill/>
            <a:miter lim="800000"/>
            <a:headEnd/>
            <a:tailEnd/>
          </a:ln>
        </p:spPr>
        <p:txBody>
          <a:bodyPr wrap="square">
            <a:spAutoFit/>
          </a:bodyPr>
          <a:lstStyle/>
          <a:p>
            <a:pPr algn="ctr"/>
            <a:r>
              <a:rPr lang="en-US" sz="5400" b="1" dirty="0" smtClean="0">
                <a:solidFill>
                  <a:srgbClr val="008000"/>
                </a:solidFill>
                <a:latin typeface="Arial" pitchFamily="34" charset="0"/>
                <a:cs typeface="Arial" pitchFamily="34" charset="0"/>
              </a:rPr>
              <a:t>Students Who are Eligible for Specialized Formats</a:t>
            </a:r>
            <a:endParaRPr lang="en-US" sz="5400" i="1" dirty="0">
              <a:latin typeface="Arial" pitchFamily="34" charset="0"/>
              <a:cs typeface="Arial" pitchFamily="34" charset="0"/>
            </a:endParaRPr>
          </a:p>
          <a:p>
            <a:pPr algn="ctr"/>
            <a:endParaRPr lang="en-US" sz="5400" dirty="0">
              <a:latin typeface="Calibri" pitchFamily="34" charset="0"/>
            </a:endParaRPr>
          </a:p>
        </p:txBody>
      </p:sp>
      <p:pic>
        <p:nvPicPr>
          <p:cNvPr id="1030" name="Picture 6" descr="C:\Documents and Settings\daltons\Local Settings\Temporary Internet Files\Content.IE5\GP1H7J6E\MCj00899200000[1].wmf"/>
          <p:cNvPicPr>
            <a:picLocks noChangeAspect="1" noChangeArrowheads="1"/>
          </p:cNvPicPr>
          <p:nvPr/>
        </p:nvPicPr>
        <p:blipFill>
          <a:blip r:embed="rId3" cstate="print"/>
          <a:srcRect/>
          <a:stretch>
            <a:fillRect/>
          </a:stretch>
        </p:blipFill>
        <p:spPr bwMode="auto">
          <a:xfrm>
            <a:off x="3271139" y="3393645"/>
            <a:ext cx="2563604" cy="2666069"/>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28600"/>
            <a:ext cx="8229600" cy="2590800"/>
          </a:xfrm>
        </p:spPr>
        <p:txBody>
          <a:bodyPr/>
          <a:lstStyle/>
          <a:p>
            <a:pPr eaLnBrk="1" hangingPunct="1"/>
            <a:r>
              <a:rPr lang="en-US" sz="3200" b="1" smtClean="0"/>
              <a:t>What disabilities qualify a student to be served with NIMAS-derived accessible textbooks?</a:t>
            </a:r>
            <a:r>
              <a:rPr lang="en-US" smtClean="0"/>
              <a:t/>
            </a:r>
            <a:br>
              <a:rPr lang="en-US" smtClean="0"/>
            </a:br>
            <a:endParaRPr lang="en-US" smtClean="0"/>
          </a:p>
        </p:txBody>
      </p:sp>
      <p:sp>
        <p:nvSpPr>
          <p:cNvPr id="3" name="Content Placeholder 2"/>
          <p:cNvSpPr>
            <a:spLocks noGrp="1"/>
          </p:cNvSpPr>
          <p:nvPr>
            <p:ph idx="1"/>
          </p:nvPr>
        </p:nvSpPr>
        <p:spPr>
          <a:xfrm>
            <a:off x="381000" y="2056150"/>
            <a:ext cx="8229600" cy="4114800"/>
          </a:xfrm>
        </p:spPr>
        <p:txBody>
          <a:bodyPr>
            <a:normAutofit/>
          </a:bodyPr>
          <a:lstStyle/>
          <a:p>
            <a:pPr eaLnBrk="1" hangingPunct="1">
              <a:lnSpc>
                <a:spcPct val="90000"/>
              </a:lnSpc>
            </a:pPr>
            <a:r>
              <a:rPr lang="en-US" sz="2600" b="1" dirty="0" smtClean="0">
                <a:solidFill>
                  <a:srgbClr val="008000"/>
                </a:solidFill>
              </a:rPr>
              <a:t>Blind</a:t>
            </a:r>
            <a:r>
              <a:rPr lang="en-US" sz="2600" dirty="0" smtClean="0"/>
              <a:t> - persons whose visual acuity, as determined by competent authority, is 20/200 or less in the better eye with correcting lenses, or whose </a:t>
            </a:r>
          </a:p>
          <a:p>
            <a:pPr eaLnBrk="1" hangingPunct="1">
              <a:lnSpc>
                <a:spcPct val="90000"/>
              </a:lnSpc>
              <a:spcBef>
                <a:spcPct val="0"/>
              </a:spcBef>
              <a:buFont typeface="Arial" charset="0"/>
              <a:buNone/>
            </a:pPr>
            <a:r>
              <a:rPr lang="en-US" sz="2600" dirty="0" smtClean="0"/>
              <a:t>	widest diameter of visual field subtends an </a:t>
            </a:r>
          </a:p>
          <a:p>
            <a:pPr eaLnBrk="1" hangingPunct="1">
              <a:lnSpc>
                <a:spcPct val="90000"/>
              </a:lnSpc>
              <a:spcBef>
                <a:spcPct val="0"/>
              </a:spcBef>
              <a:buFont typeface="Arial" charset="0"/>
              <a:buNone/>
            </a:pPr>
            <a:r>
              <a:rPr lang="en-US" sz="2600" dirty="0" smtClean="0"/>
              <a:t>	angular distance no greater than 20 degrees.</a:t>
            </a:r>
          </a:p>
          <a:p>
            <a:pPr eaLnBrk="1" hangingPunct="1">
              <a:lnSpc>
                <a:spcPct val="90000"/>
              </a:lnSpc>
              <a:buFont typeface="Arial" charset="0"/>
              <a:buNone/>
            </a:pPr>
            <a:endParaRPr lang="en-US" sz="2600" dirty="0" smtClean="0"/>
          </a:p>
          <a:p>
            <a:pPr eaLnBrk="1" hangingPunct="1">
              <a:lnSpc>
                <a:spcPct val="90000"/>
              </a:lnSpc>
            </a:pPr>
            <a:r>
              <a:rPr lang="en-US" sz="2600" b="1" dirty="0" smtClean="0">
                <a:solidFill>
                  <a:srgbClr val="008000"/>
                </a:solidFill>
              </a:rPr>
              <a:t>Visual Impairment </a:t>
            </a:r>
            <a:r>
              <a:rPr lang="en-US" sz="2600" dirty="0" smtClean="0"/>
              <a:t>- persons whose visual </a:t>
            </a:r>
          </a:p>
          <a:p>
            <a:pPr eaLnBrk="1" hangingPunct="1">
              <a:lnSpc>
                <a:spcPct val="90000"/>
              </a:lnSpc>
              <a:spcBef>
                <a:spcPct val="0"/>
              </a:spcBef>
              <a:buFont typeface="Arial" charset="0"/>
              <a:buNone/>
            </a:pPr>
            <a:r>
              <a:rPr lang="en-US" sz="2600" dirty="0" smtClean="0"/>
              <a:t>	disability, with correction and regardless of optical measurement, is certified by competent authority as preventing the reading of standard printed material.</a:t>
            </a:r>
          </a:p>
        </p:txBody>
      </p:sp>
      <p:pic>
        <p:nvPicPr>
          <p:cNvPr id="10244" name="Picture 2" descr="C:\Users\Suzanne\AppData\Local\Microsoft\Windows\Temporary Internet Files\Content.IE5\2WHX8X2A\MCj00890880000[1].wmf"/>
          <p:cNvPicPr>
            <a:picLocks noChangeAspect="1" noChangeArrowheads="1"/>
          </p:cNvPicPr>
          <p:nvPr/>
        </p:nvPicPr>
        <p:blipFill>
          <a:blip r:embed="rId3" cstate="print"/>
          <a:srcRect/>
          <a:stretch>
            <a:fillRect/>
          </a:stretch>
        </p:blipFill>
        <p:spPr bwMode="auto">
          <a:xfrm>
            <a:off x="7162800" y="2895600"/>
            <a:ext cx="1708150" cy="180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609600" y="1676400"/>
            <a:ext cx="8153400" cy="4154984"/>
          </a:xfrm>
          <a:prstGeom prst="rect">
            <a:avLst/>
          </a:prstGeom>
          <a:noFill/>
          <a:ln w="9525">
            <a:noFill/>
            <a:miter lim="800000"/>
            <a:headEnd/>
            <a:tailEnd/>
          </a:ln>
        </p:spPr>
        <p:txBody>
          <a:bodyPr anchor="ctr">
            <a:spAutoFit/>
          </a:bodyPr>
          <a:lstStyle/>
          <a:p>
            <a:pPr>
              <a:buFont typeface="Arial" charset="0"/>
              <a:buChar char="•"/>
            </a:pPr>
            <a:r>
              <a:rPr lang="en-US" sz="2400" b="1" dirty="0">
                <a:solidFill>
                  <a:srgbClr val="008000"/>
                </a:solidFill>
                <a:latin typeface="Arial" pitchFamily="34" charset="0"/>
                <a:cs typeface="Arial" pitchFamily="34" charset="0"/>
              </a:rPr>
              <a:t>Physical Limitations </a:t>
            </a:r>
            <a:r>
              <a:rPr lang="en-US" sz="2400" dirty="0">
                <a:latin typeface="Arial" pitchFamily="34" charset="0"/>
                <a:cs typeface="Arial" pitchFamily="34" charset="0"/>
              </a:rPr>
              <a:t>- persons certified by competent authority as unable to read or </a:t>
            </a:r>
          </a:p>
          <a:p>
            <a:r>
              <a:rPr lang="en-US" sz="2400" dirty="0">
                <a:latin typeface="Arial" pitchFamily="34" charset="0"/>
                <a:cs typeface="Arial" pitchFamily="34" charset="0"/>
              </a:rPr>
              <a:t>unable to use standard printed material </a:t>
            </a:r>
          </a:p>
          <a:p>
            <a:r>
              <a:rPr lang="en-US" sz="2400" dirty="0">
                <a:latin typeface="Arial" pitchFamily="34" charset="0"/>
                <a:cs typeface="Arial" pitchFamily="34" charset="0"/>
              </a:rPr>
              <a:t>as a result of physical limitations.</a:t>
            </a:r>
          </a:p>
          <a:p>
            <a:endParaRPr lang="en-US" sz="2400" dirty="0">
              <a:latin typeface="Arial" pitchFamily="34" charset="0"/>
              <a:cs typeface="Arial" pitchFamily="34" charset="0"/>
            </a:endParaRPr>
          </a:p>
          <a:p>
            <a:pPr>
              <a:buFont typeface="Arial" charset="0"/>
              <a:buChar char="•"/>
            </a:pPr>
            <a:r>
              <a:rPr lang="en-US" sz="2400" dirty="0">
                <a:latin typeface="Arial" pitchFamily="34" charset="0"/>
                <a:cs typeface="Arial" pitchFamily="34" charset="0"/>
              </a:rPr>
              <a:t>Examples of physical limitations may </a:t>
            </a:r>
          </a:p>
          <a:p>
            <a:r>
              <a:rPr lang="en-US" sz="2400" dirty="0">
                <a:latin typeface="Arial" pitchFamily="34" charset="0"/>
                <a:cs typeface="Arial" pitchFamily="34" charset="0"/>
              </a:rPr>
              <a:t>include:</a:t>
            </a:r>
          </a:p>
          <a:p>
            <a:endParaRPr lang="en-US" sz="2400" dirty="0">
              <a:latin typeface="Arial" pitchFamily="34" charset="0"/>
              <a:cs typeface="Arial" pitchFamily="34" charset="0"/>
            </a:endParaRPr>
          </a:p>
          <a:p>
            <a:pPr lvl="1">
              <a:buFont typeface="Courier New" pitchFamily="49" charset="0"/>
              <a:buChar char="o"/>
            </a:pPr>
            <a:r>
              <a:rPr lang="en-US" sz="2400" dirty="0">
                <a:latin typeface="Arial" pitchFamily="34" charset="0"/>
                <a:cs typeface="Arial" pitchFamily="34" charset="0"/>
              </a:rPr>
              <a:t>Difficulty holding a book and </a:t>
            </a:r>
            <a:r>
              <a:rPr lang="en-US" sz="2400" dirty="0" smtClean="0">
                <a:latin typeface="Arial" pitchFamily="34" charset="0"/>
                <a:cs typeface="Arial" pitchFamily="34" charset="0"/>
              </a:rPr>
              <a:t>turning </a:t>
            </a:r>
            <a:r>
              <a:rPr lang="en-US" sz="2400" dirty="0">
                <a:latin typeface="Arial" pitchFamily="34" charset="0"/>
                <a:cs typeface="Arial" pitchFamily="34" charset="0"/>
              </a:rPr>
              <a:t>pages</a:t>
            </a:r>
          </a:p>
          <a:p>
            <a:pPr lvl="1"/>
            <a:endParaRPr lang="en-US" sz="2400" dirty="0">
              <a:latin typeface="Arial" pitchFamily="34" charset="0"/>
              <a:cs typeface="Arial" pitchFamily="34" charset="0"/>
            </a:endParaRPr>
          </a:p>
          <a:p>
            <a:pPr lvl="1">
              <a:buFont typeface="Courier New" pitchFamily="49" charset="0"/>
              <a:buChar char="o"/>
            </a:pPr>
            <a:r>
              <a:rPr lang="en-US" sz="2400" dirty="0">
                <a:latin typeface="Arial" pitchFamily="34" charset="0"/>
                <a:cs typeface="Arial" pitchFamily="34" charset="0"/>
              </a:rPr>
              <a:t>Difficulty visually tracking lines of </a:t>
            </a:r>
            <a:r>
              <a:rPr lang="en-US" sz="2400" dirty="0" smtClean="0">
                <a:latin typeface="Arial" pitchFamily="34" charset="0"/>
                <a:cs typeface="Arial" pitchFamily="34" charset="0"/>
              </a:rPr>
              <a:t>print</a:t>
            </a:r>
            <a:endParaRPr lang="en-US" sz="2400" dirty="0">
              <a:latin typeface="Arial" pitchFamily="34" charset="0"/>
              <a:cs typeface="Arial" pitchFamily="34" charset="0"/>
            </a:endParaRPr>
          </a:p>
        </p:txBody>
      </p:sp>
      <p:sp>
        <p:nvSpPr>
          <p:cNvPr id="11267" name="TextBox 2"/>
          <p:cNvSpPr txBox="1">
            <a:spLocks noChangeArrowheads="1"/>
          </p:cNvSpPr>
          <p:nvPr/>
        </p:nvSpPr>
        <p:spPr bwMode="auto">
          <a:xfrm>
            <a:off x="533400" y="304800"/>
            <a:ext cx="8153400" cy="954107"/>
          </a:xfrm>
          <a:prstGeom prst="rect">
            <a:avLst/>
          </a:prstGeom>
          <a:noFill/>
          <a:ln w="9525">
            <a:noFill/>
            <a:miter lim="800000"/>
            <a:headEnd/>
            <a:tailEnd/>
          </a:ln>
        </p:spPr>
        <p:txBody>
          <a:bodyPr>
            <a:spAutoFit/>
          </a:bodyPr>
          <a:lstStyle/>
          <a:p>
            <a:pPr algn="ctr"/>
            <a:r>
              <a:rPr lang="en-US" sz="2800" b="1" dirty="0">
                <a:latin typeface="Arial" pitchFamily="34" charset="0"/>
                <a:cs typeface="Arial" pitchFamily="34" charset="0"/>
              </a:rPr>
              <a:t>What disabilities qualify a student to be served with NIMAS-derived accessible textbooks?</a:t>
            </a:r>
            <a:endParaRPr lang="en-US" sz="2800" dirty="0">
              <a:latin typeface="Arial" pitchFamily="34" charset="0"/>
              <a:cs typeface="Arial" pitchFamily="34" charset="0"/>
            </a:endParaRPr>
          </a:p>
        </p:txBody>
      </p:sp>
      <p:pic>
        <p:nvPicPr>
          <p:cNvPr id="11268" name="Picture 8" descr="C:\Users\Suzanne\AppData\Local\Microsoft\Windows\Temporary Internet Files\Content.IE5\0WAXWS8I\MCj02921220000[1].wmf"/>
          <p:cNvPicPr>
            <a:picLocks noChangeAspect="1" noChangeArrowheads="1"/>
          </p:cNvPicPr>
          <p:nvPr/>
        </p:nvPicPr>
        <p:blipFill>
          <a:blip r:embed="rId2" cstate="print"/>
          <a:srcRect/>
          <a:stretch>
            <a:fillRect/>
          </a:stretch>
        </p:blipFill>
        <p:spPr bwMode="auto">
          <a:xfrm>
            <a:off x="6402049" y="2519597"/>
            <a:ext cx="2259013"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z="3600" b="1" dirty="0" smtClean="0"/>
              <a:t/>
            </a:r>
            <a:br>
              <a:rPr lang="en-US" sz="3600" b="1" dirty="0" smtClean="0"/>
            </a:br>
            <a:r>
              <a:rPr lang="en-US" sz="3100" b="1" dirty="0" smtClean="0"/>
              <a:t>What disabilities qualify a student to be served with NIMAS-derived accessible textbooks?</a:t>
            </a:r>
            <a:r>
              <a:rPr lang="en-US" dirty="0" smtClean="0"/>
              <a:t/>
            </a:r>
            <a:br>
              <a:rPr lang="en-US" dirty="0" smtClean="0"/>
            </a:br>
            <a:endParaRPr lang="en-US" dirty="0"/>
          </a:p>
        </p:txBody>
      </p:sp>
      <p:sp>
        <p:nvSpPr>
          <p:cNvPr id="3" name="Content Placeholder 2"/>
          <p:cNvSpPr>
            <a:spLocks noGrp="1"/>
          </p:cNvSpPr>
          <p:nvPr>
            <p:ph idx="1"/>
          </p:nvPr>
        </p:nvSpPr>
        <p:spPr>
          <a:xfrm>
            <a:off x="381000" y="1600200"/>
            <a:ext cx="8229600" cy="4525963"/>
          </a:xfrm>
        </p:spPr>
        <p:txBody>
          <a:bodyPr rtlCol="0">
            <a:normAutofit fontScale="92500" lnSpcReduction="10000"/>
          </a:bodyPr>
          <a:lstStyle/>
          <a:p>
            <a:pPr eaLnBrk="1" fontAlgn="auto" hangingPunct="1">
              <a:spcAft>
                <a:spcPts val="0"/>
              </a:spcAft>
              <a:buFont typeface="Arial" pitchFamily="34" charset="0"/>
              <a:buChar char="•"/>
              <a:defRPr/>
            </a:pPr>
            <a:r>
              <a:rPr lang="en-US" sz="3000" b="1" dirty="0" smtClean="0">
                <a:solidFill>
                  <a:srgbClr val="008000"/>
                </a:solidFill>
                <a:cs typeface="Arial" pitchFamily="34" charset="0"/>
              </a:rPr>
              <a:t>Print Disabilities </a:t>
            </a:r>
            <a:r>
              <a:rPr lang="en-US" sz="3000" dirty="0" smtClean="0">
                <a:cs typeface="Arial" pitchFamily="34" charset="0"/>
              </a:rPr>
              <a:t>– persons certified by competent authority as having a </a:t>
            </a:r>
            <a:r>
              <a:rPr lang="en-US" sz="3000" b="1" dirty="0" smtClean="0">
                <a:solidFill>
                  <a:srgbClr val="008000"/>
                </a:solidFill>
                <a:cs typeface="Arial" pitchFamily="34" charset="0"/>
              </a:rPr>
              <a:t>reading disability </a:t>
            </a:r>
            <a:r>
              <a:rPr lang="en-US" sz="3000" dirty="0" smtClean="0">
                <a:cs typeface="Arial" pitchFamily="34" charset="0"/>
              </a:rPr>
              <a:t>resulting from organic dysfunction and of sufficient severity to prevent their reading printed material in a normal manner.</a:t>
            </a:r>
          </a:p>
          <a:p>
            <a:pPr eaLnBrk="1" fontAlgn="auto" hangingPunct="1">
              <a:spcAft>
                <a:spcPts val="0"/>
              </a:spcAft>
              <a:buFont typeface="Arial" pitchFamily="34" charset="0"/>
              <a:buNone/>
              <a:defRPr/>
            </a:pPr>
            <a:endParaRPr lang="en-US" sz="3000" dirty="0" smtClean="0">
              <a:cs typeface="Arial" pitchFamily="34" charset="0"/>
            </a:endParaRPr>
          </a:p>
          <a:p>
            <a:pPr lvl="2" eaLnBrk="1" fontAlgn="auto" hangingPunct="1">
              <a:spcAft>
                <a:spcPts val="0"/>
              </a:spcAft>
              <a:buFont typeface="Arial" pitchFamily="34" charset="0"/>
              <a:buChar char="•"/>
              <a:defRPr/>
            </a:pPr>
            <a:r>
              <a:rPr lang="en-US" sz="3000" dirty="0" smtClean="0">
                <a:latin typeface="Arial" pitchFamily="34" charset="0"/>
                <a:cs typeface="Arial" pitchFamily="34" charset="0"/>
              </a:rPr>
              <a:t>Access to NIMAS-derived accessible textbooks will allow students with print disabilities to gain the information they need to complete tasks, master IEP goals, and reach curricular standards.</a:t>
            </a:r>
          </a:p>
          <a:p>
            <a:pPr eaLnBrk="1" fontAlgn="auto" hangingPunct="1">
              <a:spcAft>
                <a:spcPts val="0"/>
              </a:spcAft>
              <a:buFont typeface="Arial" pitchFamily="34" charset="0"/>
              <a:buChar char="•"/>
              <a:defRPr/>
            </a:pPr>
            <a:endParaRPr lang="en-US" dirty="0"/>
          </a:p>
        </p:txBody>
      </p:sp>
      <p:pic>
        <p:nvPicPr>
          <p:cNvPr id="12292" name="Picture 5" descr="C:\Users\Suzanne\AppData\Local\Microsoft\Windows\Temporary Internet Files\Content.IE5\0WAXWS8I\MPj04395270000[1].jpg"/>
          <p:cNvPicPr>
            <a:picLocks noChangeAspect="1" noChangeArrowheads="1"/>
          </p:cNvPicPr>
          <p:nvPr/>
        </p:nvPicPr>
        <p:blipFill>
          <a:blip r:embed="rId2" cstate="print"/>
          <a:srcRect/>
          <a:stretch>
            <a:fillRect/>
          </a:stretch>
        </p:blipFill>
        <p:spPr bwMode="auto">
          <a:xfrm>
            <a:off x="304800" y="4343400"/>
            <a:ext cx="1106488" cy="1474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Who Makes the Determination?</a:t>
            </a:r>
            <a:endParaRPr lang="en-US" dirty="0"/>
          </a:p>
        </p:txBody>
      </p:sp>
      <p:pic>
        <p:nvPicPr>
          <p:cNvPr id="6151" name="Picture 7" descr="C:\Users\MAS\AppData\Local\Microsoft\Windows\Temporary Internet Files\Content.IE5\8LN2YHKU\MPj03878030000[1].jpg"/>
          <p:cNvPicPr>
            <a:picLocks noChangeAspect="1" noChangeArrowheads="1"/>
          </p:cNvPicPr>
          <p:nvPr/>
        </p:nvPicPr>
        <p:blipFill>
          <a:blip r:embed="rId2" cstate="print"/>
          <a:srcRect/>
          <a:stretch>
            <a:fillRect/>
          </a:stretch>
        </p:blipFill>
        <p:spPr bwMode="auto">
          <a:xfrm>
            <a:off x="1066800" y="1328420"/>
            <a:ext cx="7010400" cy="5000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eaLnBrk="1" hangingPunct="1"/>
            <a:r>
              <a:rPr lang="en-US" sz="4000" dirty="0" smtClean="0"/>
              <a:t>Competent Authority is …</a:t>
            </a:r>
          </a:p>
        </p:txBody>
      </p:sp>
      <p:sp>
        <p:nvSpPr>
          <p:cNvPr id="3" name="Content Placeholder 2"/>
          <p:cNvSpPr>
            <a:spLocks noGrp="1"/>
          </p:cNvSpPr>
          <p:nvPr>
            <p:ph idx="1"/>
          </p:nvPr>
        </p:nvSpPr>
        <p:spPr/>
        <p:txBody>
          <a:bodyPr>
            <a:normAutofit/>
          </a:bodyPr>
          <a:lstStyle/>
          <a:p>
            <a:pPr eaLnBrk="1" hangingPunct="1">
              <a:lnSpc>
                <a:spcPct val="90000"/>
              </a:lnSpc>
            </a:pPr>
            <a:r>
              <a:rPr lang="en-US" sz="3000" dirty="0" smtClean="0"/>
              <a:t>In cases of</a:t>
            </a:r>
            <a:r>
              <a:rPr lang="en-US" sz="3000" b="1" dirty="0" smtClean="0"/>
              <a:t> </a:t>
            </a:r>
            <a:r>
              <a:rPr lang="en-US" sz="3000" b="1" i="1" dirty="0" smtClean="0">
                <a:solidFill>
                  <a:srgbClr val="008000"/>
                </a:solidFill>
              </a:rPr>
              <a:t>blindness</a:t>
            </a:r>
            <a:r>
              <a:rPr lang="en-US" sz="3000" b="1" dirty="0" smtClean="0">
                <a:solidFill>
                  <a:srgbClr val="008000"/>
                </a:solidFill>
              </a:rPr>
              <a:t>, </a:t>
            </a:r>
          </a:p>
          <a:p>
            <a:pPr eaLnBrk="1" hangingPunct="1">
              <a:lnSpc>
                <a:spcPct val="90000"/>
              </a:lnSpc>
              <a:buFont typeface="Arial" charset="0"/>
              <a:buNone/>
            </a:pPr>
            <a:r>
              <a:rPr lang="en-US" sz="3000" b="1" i="1" dirty="0" smtClean="0">
                <a:solidFill>
                  <a:srgbClr val="008000"/>
                </a:solidFill>
              </a:rPr>
              <a:t>	visual impairment</a:t>
            </a:r>
            <a:r>
              <a:rPr lang="en-US" sz="3000" b="1" dirty="0" smtClean="0">
                <a:solidFill>
                  <a:srgbClr val="008000"/>
                </a:solidFill>
              </a:rPr>
              <a:t>, or </a:t>
            </a:r>
            <a:r>
              <a:rPr lang="en-US" sz="3000" b="1" i="1" dirty="0" smtClean="0">
                <a:solidFill>
                  <a:srgbClr val="008000"/>
                </a:solidFill>
              </a:rPr>
              <a:t>physical limitations</a:t>
            </a:r>
            <a:r>
              <a:rPr lang="en-US" sz="3000" b="1" dirty="0" smtClean="0"/>
              <a:t>, </a:t>
            </a:r>
            <a:r>
              <a:rPr lang="en-US" sz="3000" dirty="0" smtClean="0"/>
              <a:t>"competent</a:t>
            </a:r>
            <a:r>
              <a:rPr lang="en-US" sz="3000" b="1" dirty="0" smtClean="0"/>
              <a:t> </a:t>
            </a:r>
            <a:r>
              <a:rPr lang="en-US" sz="3000" dirty="0" smtClean="0"/>
              <a:t>authority" is defined to include doctors of medicine; doctors of osteopathy;</a:t>
            </a:r>
            <a:r>
              <a:rPr lang="en-US" sz="3000" b="1" dirty="0" smtClean="0"/>
              <a:t> </a:t>
            </a:r>
            <a:r>
              <a:rPr lang="en-US" sz="3000" dirty="0" smtClean="0"/>
              <a:t>ophthalmologists; optometrists; registered nurses; therapists; and professional staff of hospitals, institutions, and</a:t>
            </a:r>
            <a:r>
              <a:rPr lang="en-US" sz="3000" b="1" dirty="0" smtClean="0"/>
              <a:t> </a:t>
            </a:r>
            <a:r>
              <a:rPr lang="en-US" sz="3000" dirty="0" smtClean="0"/>
              <a:t>public or private welfare agencies (e.g., social workers, case workers, counselors, rehabilitation</a:t>
            </a:r>
            <a:r>
              <a:rPr lang="en-US" sz="3000" b="1" dirty="0" smtClean="0"/>
              <a:t> </a:t>
            </a:r>
            <a:r>
              <a:rPr lang="en-US" sz="3000" dirty="0" smtClean="0"/>
              <a:t>teachers, </a:t>
            </a:r>
          </a:p>
          <a:p>
            <a:pPr eaLnBrk="1" hangingPunct="1">
              <a:lnSpc>
                <a:spcPct val="90000"/>
              </a:lnSpc>
              <a:spcBef>
                <a:spcPct val="0"/>
              </a:spcBef>
              <a:buFont typeface="Arial" charset="0"/>
              <a:buNone/>
            </a:pPr>
            <a:r>
              <a:rPr lang="en-US" sz="3000" dirty="0" smtClean="0"/>
              <a:t>	and superintendents).</a:t>
            </a:r>
          </a:p>
          <a:p>
            <a:pPr eaLnBrk="1" hangingPunct="1">
              <a:lnSpc>
                <a:spcPct val="90000"/>
              </a:lnSpc>
              <a:buFont typeface="Arial" charset="0"/>
              <a:buNone/>
            </a:pPr>
            <a:endParaRPr lang="en-US" sz="1700" b="1" dirty="0" smtClean="0"/>
          </a:p>
        </p:txBody>
      </p:sp>
      <p:pic>
        <p:nvPicPr>
          <p:cNvPr id="13316" name="Picture 6" descr="C:\Users\Suzanne\AppData\Local\Microsoft\Windows\Temporary Internet Files\Content.IE5\9LNC7DT8\MPj04221960000[1].jpg"/>
          <p:cNvPicPr>
            <a:picLocks noChangeAspect="1" noChangeArrowheads="1"/>
          </p:cNvPicPr>
          <p:nvPr/>
        </p:nvPicPr>
        <p:blipFill>
          <a:blip r:embed="rId3" cstate="print"/>
          <a:srcRect/>
          <a:stretch>
            <a:fillRect/>
          </a:stretch>
        </p:blipFill>
        <p:spPr bwMode="auto">
          <a:xfrm>
            <a:off x="6700603" y="359347"/>
            <a:ext cx="2107367" cy="1404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Competent Authority is …</a:t>
            </a:r>
          </a:p>
        </p:txBody>
      </p:sp>
      <p:sp>
        <p:nvSpPr>
          <p:cNvPr id="14339" name="Content Placeholder 2"/>
          <p:cNvSpPr>
            <a:spLocks noGrp="1"/>
          </p:cNvSpPr>
          <p:nvPr>
            <p:ph idx="1"/>
          </p:nvPr>
        </p:nvSpPr>
        <p:spPr/>
        <p:txBody>
          <a:bodyPr/>
          <a:lstStyle/>
          <a:p>
            <a:pPr eaLnBrk="1" hangingPunct="1"/>
            <a:r>
              <a:rPr lang="en-US" smtClean="0"/>
              <a:t>In the case of </a:t>
            </a:r>
            <a:r>
              <a:rPr lang="en-US" b="1" i="1" smtClean="0">
                <a:solidFill>
                  <a:srgbClr val="008000"/>
                </a:solidFill>
              </a:rPr>
              <a:t>reading disability </a:t>
            </a:r>
            <a:r>
              <a:rPr lang="en-US" smtClean="0"/>
              <a:t>from organic dysfunction, competent authority is defined as doctors of medicine and doctors of osteopathy who may consult with colleagues in associated disciplines.</a:t>
            </a:r>
          </a:p>
          <a:p>
            <a:pPr eaLnBrk="1" hangingPunct="1"/>
            <a:endParaRPr lang="en-US" smtClean="0"/>
          </a:p>
        </p:txBody>
      </p:sp>
      <p:pic>
        <p:nvPicPr>
          <p:cNvPr id="14340" name="Picture 2" descr="C:\Program Files\Microsoft Office\MEDIA\CAGCAT10\j0240719.wmf"/>
          <p:cNvPicPr>
            <a:picLocks noChangeAspect="1" noChangeArrowheads="1"/>
          </p:cNvPicPr>
          <p:nvPr/>
        </p:nvPicPr>
        <p:blipFill>
          <a:blip r:embed="rId3" cstate="print"/>
          <a:srcRect/>
          <a:stretch>
            <a:fillRect/>
          </a:stretch>
        </p:blipFill>
        <p:spPr bwMode="auto">
          <a:xfrm>
            <a:off x="5715000" y="4495800"/>
            <a:ext cx="1163638" cy="1827213"/>
          </a:xfrm>
          <a:prstGeom prst="rect">
            <a:avLst/>
          </a:prstGeom>
          <a:noFill/>
          <a:ln w="9525">
            <a:noFill/>
            <a:miter lim="800000"/>
            <a:headEnd/>
            <a:tailEnd/>
          </a:ln>
        </p:spPr>
      </p:pic>
      <p:pic>
        <p:nvPicPr>
          <p:cNvPr id="14341" name="Picture 6" descr="C:\Users\Suzanne\AppData\Local\Microsoft\Windows\Temporary Internet Files\Content.IE5\2WHX8X2A\MPj04358920000[1].jpg"/>
          <p:cNvPicPr>
            <a:picLocks noChangeAspect="1" noChangeArrowheads="1"/>
          </p:cNvPicPr>
          <p:nvPr/>
        </p:nvPicPr>
        <p:blipFill>
          <a:blip r:embed="rId4" cstate="print"/>
          <a:srcRect/>
          <a:stretch>
            <a:fillRect/>
          </a:stretch>
        </p:blipFill>
        <p:spPr bwMode="auto">
          <a:xfrm>
            <a:off x="2209800" y="4495800"/>
            <a:ext cx="1825625" cy="1825625"/>
          </a:xfrm>
          <a:prstGeom prst="rect">
            <a:avLst/>
          </a:prstGeom>
          <a:noFill/>
          <a:ln w="9525">
            <a:noFill/>
            <a:miter lim="800000"/>
            <a:headEnd/>
            <a:tailEnd/>
          </a:ln>
        </p:spPr>
      </p:pic>
      <p:pic>
        <p:nvPicPr>
          <p:cNvPr id="14342" name="Picture 9" descr="C:\Users\Suzanne\AppData\Local\Microsoft\Windows\Temporary Internet Files\Content.IE5\2GVUJYQ6\MCj04395990000[1].png"/>
          <p:cNvPicPr>
            <a:picLocks noChangeAspect="1" noChangeArrowheads="1"/>
          </p:cNvPicPr>
          <p:nvPr/>
        </p:nvPicPr>
        <p:blipFill>
          <a:blip r:embed="rId5" cstate="print"/>
          <a:srcRect/>
          <a:stretch>
            <a:fillRect/>
          </a:stretch>
        </p:blipFill>
        <p:spPr bwMode="auto">
          <a:xfrm>
            <a:off x="7162800" y="4081073"/>
            <a:ext cx="1719263" cy="2116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228600"/>
            <a:ext cx="8229600" cy="1143000"/>
          </a:xfrm>
        </p:spPr>
        <p:txBody>
          <a:bodyPr/>
          <a:lstStyle/>
          <a:p>
            <a:pPr algn="l"/>
            <a:r>
              <a:rPr lang="en-US" sz="4000" dirty="0" smtClean="0"/>
              <a:t>	Certifying Professionals</a:t>
            </a:r>
          </a:p>
        </p:txBody>
      </p:sp>
      <p:sp>
        <p:nvSpPr>
          <p:cNvPr id="15363" name="Content Placeholder 2"/>
          <p:cNvSpPr>
            <a:spLocks noGrp="1"/>
          </p:cNvSpPr>
          <p:nvPr>
            <p:ph idx="1"/>
          </p:nvPr>
        </p:nvSpPr>
        <p:spPr>
          <a:xfrm>
            <a:off x="457200" y="1828800"/>
            <a:ext cx="8229600" cy="4525963"/>
          </a:xfrm>
        </p:spPr>
        <p:txBody>
          <a:bodyPr/>
          <a:lstStyle/>
          <a:p>
            <a:pPr>
              <a:buFont typeface="Arial" charset="0"/>
              <a:buNone/>
            </a:pPr>
            <a:r>
              <a:rPr lang="en-US" dirty="0" smtClean="0"/>
              <a:t>Are education professionals that </a:t>
            </a:r>
            <a:r>
              <a:rPr lang="en-US" b="1" dirty="0" smtClean="0"/>
              <a:t>review the medical information received from </a:t>
            </a:r>
            <a:r>
              <a:rPr lang="en-US" b="1" i="1" dirty="0" smtClean="0"/>
              <a:t>competent authorities</a:t>
            </a:r>
            <a:r>
              <a:rPr lang="en-US" dirty="0" smtClean="0"/>
              <a:t> documenting that students meet the eligibility criteria referenced in the Chafee Amendment? Certifying professionals share the medical documentation with </a:t>
            </a:r>
            <a:r>
              <a:rPr lang="en-US" b="1" dirty="0" smtClean="0"/>
              <a:t>IEP teams </a:t>
            </a:r>
            <a:r>
              <a:rPr lang="en-US" dirty="0" smtClean="0"/>
              <a:t>so NIMAS eligibility can be addressed in the IEP.</a:t>
            </a:r>
          </a:p>
          <a:p>
            <a:endParaRPr lang="en-US" dirty="0" smtClean="0"/>
          </a:p>
        </p:txBody>
      </p:sp>
      <p:pic>
        <p:nvPicPr>
          <p:cNvPr id="15364" name="Picture 9" descr="C:\Documents and Settings\daltons\Local Settings\Temporary Internet Files\Content.IE5\01RQH0V3\MCj02304100000[1].wmf"/>
          <p:cNvPicPr>
            <a:picLocks noChangeAspect="1" noChangeArrowheads="1"/>
          </p:cNvPicPr>
          <p:nvPr/>
        </p:nvPicPr>
        <p:blipFill>
          <a:blip r:embed="rId3" cstate="print"/>
          <a:srcRect/>
          <a:stretch>
            <a:fillRect/>
          </a:stretch>
        </p:blipFill>
        <p:spPr bwMode="auto">
          <a:xfrm>
            <a:off x="6799727" y="299802"/>
            <a:ext cx="1786697" cy="1409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8229600" cy="1325562"/>
          </a:xfrm>
        </p:spPr>
        <p:txBody>
          <a:bodyPr/>
          <a:lstStyle/>
          <a:p>
            <a:pPr algn="r"/>
            <a:r>
              <a:rPr lang="en-US" dirty="0" smtClean="0"/>
              <a:t>Examples of		</a:t>
            </a:r>
            <a:br>
              <a:rPr lang="en-US" dirty="0" smtClean="0"/>
            </a:br>
            <a:r>
              <a:rPr lang="en-US" dirty="0" smtClean="0"/>
              <a:t>Certifying Professionals</a:t>
            </a:r>
          </a:p>
        </p:txBody>
      </p:sp>
      <p:sp>
        <p:nvSpPr>
          <p:cNvPr id="16387" name="Content Placeholder 2"/>
          <p:cNvSpPr>
            <a:spLocks noGrp="1"/>
          </p:cNvSpPr>
          <p:nvPr>
            <p:ph idx="1"/>
          </p:nvPr>
        </p:nvSpPr>
        <p:spPr>
          <a:xfrm>
            <a:off x="905650" y="2098620"/>
            <a:ext cx="7833616" cy="4302177"/>
          </a:xfrm>
        </p:spPr>
        <p:txBody>
          <a:bodyPr/>
          <a:lstStyle/>
          <a:p>
            <a:pPr marL="0" indent="0"/>
            <a:r>
              <a:rPr lang="en-US" sz="2800" dirty="0" smtClean="0"/>
              <a:t>Teachers of students with learning disabilities</a:t>
            </a:r>
          </a:p>
          <a:p>
            <a:pPr marL="0" indent="0"/>
            <a:r>
              <a:rPr lang="en-US" sz="2800" dirty="0" smtClean="0"/>
              <a:t>Instructional/assistive technology specialists </a:t>
            </a:r>
          </a:p>
          <a:p>
            <a:pPr marL="0" indent="0"/>
            <a:r>
              <a:rPr lang="en-US" sz="2800" dirty="0" smtClean="0"/>
              <a:t>ESE Program Specialists (VI, SLD, PI:OI) </a:t>
            </a:r>
          </a:p>
          <a:p>
            <a:pPr marL="0" indent="0"/>
            <a:r>
              <a:rPr lang="en-US" sz="2800" dirty="0" smtClean="0"/>
              <a:t>Teachers of the visually impaired </a:t>
            </a:r>
          </a:p>
          <a:p>
            <a:pPr marL="0" indent="0"/>
            <a:r>
              <a:rPr lang="en-US" sz="2800" dirty="0" smtClean="0"/>
              <a:t>Psychologists with background in learning disabilities </a:t>
            </a:r>
          </a:p>
          <a:p>
            <a:pPr marL="0" indent="0"/>
            <a:r>
              <a:rPr lang="en-US" sz="2800" dirty="0" smtClean="0"/>
              <a:t>Exceptional student education teachers</a:t>
            </a:r>
          </a:p>
          <a:p>
            <a:pPr marL="0" indent="0"/>
            <a:r>
              <a:rPr lang="en-US" sz="2800" dirty="0" smtClean="0"/>
              <a:t>Staffing specialists</a:t>
            </a:r>
          </a:p>
        </p:txBody>
      </p:sp>
      <p:pic>
        <p:nvPicPr>
          <p:cNvPr id="16388" name="Picture 2" descr="C:\Documents and Settings\daltons\Local Settings\Temporary Internet Files\Content.IE5\6ZC8GTZ6\MCj04154640000[1].wmf"/>
          <p:cNvPicPr>
            <a:picLocks noChangeAspect="1" noChangeArrowheads="1"/>
          </p:cNvPicPr>
          <p:nvPr/>
        </p:nvPicPr>
        <p:blipFill>
          <a:blip r:embed="rId3" cstate="print"/>
          <a:srcRect/>
          <a:stretch>
            <a:fillRect/>
          </a:stretch>
        </p:blipFill>
        <p:spPr bwMode="auto">
          <a:xfrm>
            <a:off x="914400" y="304800"/>
            <a:ext cx="1700213" cy="1463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9725"/>
            <a:ext cx="8229600" cy="2248523"/>
          </a:xfrm>
        </p:spPr>
        <p:txBody>
          <a:bodyPr/>
          <a:lstStyle/>
          <a:p>
            <a:pPr>
              <a:spcBef>
                <a:spcPct val="50000"/>
              </a:spcBef>
            </a:pPr>
            <a:r>
              <a:rPr lang="en-US" sz="4000" dirty="0" smtClean="0">
                <a:solidFill>
                  <a:schemeClr val="tx2"/>
                </a:solidFill>
              </a:rPr>
              <a:t>NIMAS Eligible Students </a:t>
            </a:r>
            <a:br>
              <a:rPr lang="en-US" sz="4000" dirty="0" smtClean="0">
                <a:solidFill>
                  <a:schemeClr val="tx2"/>
                </a:solidFill>
              </a:rPr>
            </a:br>
            <a:r>
              <a:rPr lang="en-US" sz="4000" i="1" dirty="0" smtClean="0">
                <a:solidFill>
                  <a:schemeClr val="tx2"/>
                </a:solidFill>
              </a:rPr>
              <a:t>A Subset of Students who Receive Special Education Services</a:t>
            </a:r>
            <a:r>
              <a:rPr lang="en-US" i="1" dirty="0" smtClean="0">
                <a:solidFill>
                  <a:schemeClr val="tx2"/>
                </a:solidFill>
              </a:rPr>
              <a:t/>
            </a:r>
            <a:br>
              <a:rPr lang="en-US" i="1" dirty="0" smtClean="0">
                <a:solidFill>
                  <a:schemeClr val="tx2"/>
                </a:solidFill>
              </a:rPr>
            </a:br>
            <a:endParaRPr lang="en-US" dirty="0"/>
          </a:p>
        </p:txBody>
      </p:sp>
      <p:grpSp>
        <p:nvGrpSpPr>
          <p:cNvPr id="4" name="Content Placeholder 3"/>
          <p:cNvGrpSpPr>
            <a:grpSpLocks noGrp="1"/>
          </p:cNvGrpSpPr>
          <p:nvPr>
            <p:ph idx="1"/>
          </p:nvPr>
        </p:nvGrpSpPr>
        <p:grpSpPr>
          <a:xfrm>
            <a:off x="1219200" y="2560638"/>
            <a:ext cx="6705600" cy="3154362"/>
            <a:chOff x="1371600" y="2438400"/>
            <a:chExt cx="5943600" cy="3962400"/>
          </a:xfrm>
        </p:grpSpPr>
        <p:sp>
          <p:nvSpPr>
            <p:cNvPr id="5" name="Oval 2"/>
            <p:cNvSpPr>
              <a:spLocks noChangeArrowheads="1"/>
            </p:cNvSpPr>
            <p:nvPr/>
          </p:nvSpPr>
          <p:spPr bwMode="auto">
            <a:xfrm>
              <a:off x="1371600" y="2438400"/>
              <a:ext cx="5943600" cy="3962400"/>
            </a:xfrm>
            <a:prstGeom prst="ellipse">
              <a:avLst/>
            </a:prstGeom>
            <a:solidFill>
              <a:srgbClr val="FF3300"/>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FF3300"/>
              </a:extrusionClr>
            </a:sp3d>
          </p:spPr>
          <p:txBody>
            <a:bodyPr wrap="none" anchor="ctr">
              <a:flatTx/>
            </a:bodyPr>
            <a:lstStyle/>
            <a:p>
              <a:pPr algn="ctr"/>
              <a:r>
                <a:rPr lang="en-US" sz="4400" b="1" i="1" dirty="0" smtClean="0">
                  <a:effectLst>
                    <a:outerShdw blurRad="38100" dist="38100" dir="2700000" algn="tl">
                      <a:srgbClr val="FFFFFF"/>
                    </a:outerShdw>
                  </a:effectLst>
                </a:rPr>
                <a:t>IDEA</a:t>
              </a:r>
              <a:endParaRPr lang="en-US" sz="4400" b="1" i="1" dirty="0">
                <a:effectLst>
                  <a:outerShdw blurRad="38100" dist="38100" dir="2700000" algn="tl">
                    <a:srgbClr val="FFFFFF"/>
                  </a:outerShdw>
                </a:effectLst>
              </a:endParaRPr>
            </a:p>
          </p:txBody>
        </p:sp>
        <p:sp>
          <p:nvSpPr>
            <p:cNvPr id="6" name="Oval 4"/>
            <p:cNvSpPr>
              <a:spLocks noChangeArrowheads="1"/>
            </p:cNvSpPr>
            <p:nvPr/>
          </p:nvSpPr>
          <p:spPr bwMode="auto">
            <a:xfrm>
              <a:off x="5257800" y="3200400"/>
              <a:ext cx="2057400" cy="2438400"/>
            </a:xfrm>
            <a:prstGeom prst="ellipse">
              <a:avLst/>
            </a:prstGeom>
            <a:solidFill>
              <a:srgbClr val="0066FF"/>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0066FF"/>
              </a:extrusionClr>
            </a:sp3d>
          </p:spPr>
          <p:txBody>
            <a:bodyPr wrap="none" anchor="ctr">
              <a:flatTx/>
            </a:bodyPr>
            <a:lstStyle/>
            <a:p>
              <a:pPr algn="ctr"/>
              <a:r>
                <a:rPr lang="en-US" b="1">
                  <a:solidFill>
                    <a:schemeClr val="bg2"/>
                  </a:solidFill>
                  <a:effectLst>
                    <a:outerShdw blurRad="38100" dist="38100" dir="2700000" algn="tl">
                      <a:srgbClr val="000000"/>
                    </a:outerShdw>
                  </a:effectLst>
                </a:rPr>
                <a:t>NIMAS</a:t>
              </a:r>
            </a:p>
          </p:txBody>
        </p:sp>
      </p:grpSp>
      <p:sp>
        <p:nvSpPr>
          <p:cNvPr id="7" name="TextBox 6"/>
          <p:cNvSpPr txBox="1"/>
          <p:nvPr/>
        </p:nvSpPr>
        <p:spPr>
          <a:xfrm>
            <a:off x="990600" y="5867400"/>
            <a:ext cx="7620000" cy="830997"/>
          </a:xfrm>
          <a:prstGeom prst="rect">
            <a:avLst/>
          </a:prstGeom>
          <a:noFill/>
        </p:spPr>
        <p:txBody>
          <a:bodyPr wrap="square" rtlCol="0">
            <a:spAutoFit/>
          </a:bodyPr>
          <a:lstStyle/>
          <a:p>
            <a:pPr algn="ctr"/>
            <a:r>
              <a:rPr lang="en-US" dirty="0" smtClean="0"/>
              <a:t>From the U.S. Department of Education Office of Special Education Programs  Presentation  </a:t>
            </a:r>
            <a:r>
              <a:rPr lang="en-US" i="1" dirty="0" smtClean="0"/>
              <a:t>NIMAS (RIM 2007) </a:t>
            </a:r>
            <a:r>
              <a:rPr lang="en-US" sz="1200" dirty="0" smtClean="0">
                <a:hlinkClick r:id="rId3"/>
              </a:rPr>
              <a:t>http://idea.ed.gov/explore/view/p/,root,dynamic,TopicalArea,10,</a:t>
            </a:r>
            <a:endParaRPr lang="en-US" sz="12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1600200" y="304800"/>
            <a:ext cx="6324600" cy="1200150"/>
          </a:xfrm>
          <a:prstGeom prst="rect">
            <a:avLst/>
          </a:prstGeom>
          <a:noFill/>
          <a:ln w="9525">
            <a:noFill/>
            <a:miter lim="800000"/>
            <a:headEnd/>
            <a:tailEnd/>
          </a:ln>
        </p:spPr>
        <p:txBody>
          <a:bodyPr>
            <a:spAutoFit/>
          </a:bodyPr>
          <a:lstStyle/>
          <a:p>
            <a:pPr algn="ctr"/>
            <a:r>
              <a:rPr lang="en-US" sz="3600" b="1" dirty="0">
                <a:solidFill>
                  <a:srgbClr val="008000"/>
                </a:solidFill>
                <a:latin typeface="Arial" pitchFamily="34" charset="0"/>
                <a:cs typeface="Arial" pitchFamily="34" charset="0"/>
              </a:rPr>
              <a:t>NIMAS/Florida</a:t>
            </a:r>
            <a:r>
              <a:rPr lang="en-US" sz="3600" dirty="0">
                <a:latin typeface="Arial" pitchFamily="34" charset="0"/>
                <a:cs typeface="Arial" pitchFamily="34" charset="0"/>
              </a:rPr>
              <a:t> is about … </a:t>
            </a:r>
            <a:r>
              <a:rPr lang="en-US" sz="3600" b="1" i="1" dirty="0">
                <a:solidFill>
                  <a:srgbClr val="008000"/>
                </a:solidFill>
                <a:latin typeface="Arial" pitchFamily="34" charset="0"/>
                <a:cs typeface="Arial" pitchFamily="34" charset="0"/>
              </a:rPr>
              <a:t>student achievement</a:t>
            </a:r>
            <a:r>
              <a:rPr lang="en-US" sz="3600" dirty="0">
                <a:latin typeface="Arial" pitchFamily="34" charset="0"/>
                <a:cs typeface="Arial" pitchFamily="34" charset="0"/>
              </a:rPr>
              <a:t>!</a:t>
            </a:r>
          </a:p>
        </p:txBody>
      </p:sp>
      <p:pic>
        <p:nvPicPr>
          <p:cNvPr id="4099" name="Picture 10" descr="C:\Users\Suzanne\AppData\Local\Microsoft\Windows\Temporary Internet Files\Content.IE5\2GVUJYQ6\MPj04395200000[1].jpg"/>
          <p:cNvPicPr>
            <a:picLocks noChangeAspect="1" noChangeArrowheads="1"/>
          </p:cNvPicPr>
          <p:nvPr/>
        </p:nvPicPr>
        <p:blipFill>
          <a:blip r:embed="rId2" cstate="print"/>
          <a:srcRect/>
          <a:stretch>
            <a:fillRect/>
          </a:stretch>
        </p:blipFill>
        <p:spPr bwMode="auto">
          <a:xfrm>
            <a:off x="2286000" y="1676400"/>
            <a:ext cx="3200400" cy="2124075"/>
          </a:xfrm>
          <a:prstGeom prst="rect">
            <a:avLst/>
          </a:prstGeom>
          <a:noFill/>
          <a:ln w="9525">
            <a:noFill/>
            <a:miter lim="800000"/>
            <a:headEnd/>
            <a:tailEnd/>
          </a:ln>
        </p:spPr>
      </p:pic>
      <p:pic>
        <p:nvPicPr>
          <p:cNvPr id="4100" name="Picture 15" descr="C:\Users\Suzanne\AppData\Local\Microsoft\Windows\Temporary Internet Files\Content.IE5\2WHX8X2A\MPj04393770000[1].jpg"/>
          <p:cNvPicPr>
            <a:picLocks noChangeAspect="1" noChangeArrowheads="1"/>
          </p:cNvPicPr>
          <p:nvPr/>
        </p:nvPicPr>
        <p:blipFill>
          <a:blip r:embed="rId3" cstate="print"/>
          <a:srcRect/>
          <a:stretch>
            <a:fillRect/>
          </a:stretch>
        </p:blipFill>
        <p:spPr bwMode="auto">
          <a:xfrm>
            <a:off x="3048000" y="4343400"/>
            <a:ext cx="3314700" cy="2206625"/>
          </a:xfrm>
          <a:prstGeom prst="rect">
            <a:avLst/>
          </a:prstGeom>
          <a:noFill/>
          <a:ln w="9525">
            <a:noFill/>
            <a:miter lim="800000"/>
            <a:headEnd/>
            <a:tailEnd/>
          </a:ln>
        </p:spPr>
      </p:pic>
      <p:pic>
        <p:nvPicPr>
          <p:cNvPr id="4101" name="Picture 16" descr="C:\Users\Suzanne\AppData\Local\Microsoft\Windows\Temporary Internet Files\Content.IE5\2GVUJYQ6\MPj04394160000[1].jpg"/>
          <p:cNvPicPr>
            <a:picLocks noChangeAspect="1" noChangeArrowheads="1"/>
          </p:cNvPicPr>
          <p:nvPr/>
        </p:nvPicPr>
        <p:blipFill>
          <a:blip r:embed="rId4" cstate="print"/>
          <a:srcRect/>
          <a:stretch>
            <a:fillRect/>
          </a:stretch>
        </p:blipFill>
        <p:spPr bwMode="auto">
          <a:xfrm>
            <a:off x="381000" y="3962400"/>
            <a:ext cx="2286000" cy="2286000"/>
          </a:xfrm>
          <a:prstGeom prst="rect">
            <a:avLst/>
          </a:prstGeom>
          <a:noFill/>
          <a:ln w="9525">
            <a:noFill/>
            <a:miter lim="800000"/>
            <a:headEnd/>
            <a:tailEnd/>
          </a:ln>
        </p:spPr>
      </p:pic>
      <p:pic>
        <p:nvPicPr>
          <p:cNvPr id="4102" name="Picture 18" descr="C:\Users\Suzanne\AppData\Local\Microsoft\Windows\Temporary Internet Files\Content.IE5\2GVUJYQ6\MPj04393300000[1].jpg"/>
          <p:cNvPicPr>
            <a:picLocks noChangeAspect="1" noChangeArrowheads="1"/>
          </p:cNvPicPr>
          <p:nvPr/>
        </p:nvPicPr>
        <p:blipFill>
          <a:blip r:embed="rId5" cstate="print"/>
          <a:srcRect/>
          <a:stretch>
            <a:fillRect/>
          </a:stretch>
        </p:blipFill>
        <p:spPr bwMode="auto">
          <a:xfrm>
            <a:off x="0" y="228600"/>
            <a:ext cx="2041525" cy="3048000"/>
          </a:xfrm>
          <a:prstGeom prst="rect">
            <a:avLst/>
          </a:prstGeom>
          <a:noFill/>
          <a:ln w="9525">
            <a:noFill/>
            <a:miter lim="800000"/>
            <a:headEnd/>
            <a:tailEnd/>
          </a:ln>
        </p:spPr>
      </p:pic>
      <p:pic>
        <p:nvPicPr>
          <p:cNvPr id="4103" name="Picture 30" descr="C:\Users\Suzanne\AppData\Local\Microsoft\Windows\Temporary Internet Files\Content.IE5\0WAXWS8I\MPj04308400000[1].jpg"/>
          <p:cNvPicPr>
            <a:picLocks noChangeAspect="1" noChangeArrowheads="1"/>
          </p:cNvPicPr>
          <p:nvPr/>
        </p:nvPicPr>
        <p:blipFill>
          <a:blip r:embed="rId6" cstate="print"/>
          <a:srcRect/>
          <a:stretch>
            <a:fillRect/>
          </a:stretch>
        </p:blipFill>
        <p:spPr bwMode="auto">
          <a:xfrm>
            <a:off x="5867400" y="1905000"/>
            <a:ext cx="2805113" cy="2286000"/>
          </a:xfrm>
          <a:prstGeom prst="rect">
            <a:avLst/>
          </a:prstGeom>
          <a:noFill/>
          <a:ln w="9525">
            <a:noFill/>
            <a:miter lim="800000"/>
            <a:headEnd/>
            <a:tailEnd/>
          </a:ln>
        </p:spPr>
      </p:pic>
      <p:pic>
        <p:nvPicPr>
          <p:cNvPr id="4104" name="Picture 31" descr="C:\Users\Suzanne\AppData\Local\Microsoft\Windows\Temporary Internet Files\Content.IE5\0WAXWS8I\MPj04331830000[1].jpg"/>
          <p:cNvPicPr>
            <a:picLocks noChangeAspect="1" noChangeArrowheads="1"/>
          </p:cNvPicPr>
          <p:nvPr/>
        </p:nvPicPr>
        <p:blipFill>
          <a:blip r:embed="rId7" cstate="print"/>
          <a:srcRect/>
          <a:stretch>
            <a:fillRect/>
          </a:stretch>
        </p:blipFill>
        <p:spPr bwMode="auto">
          <a:xfrm>
            <a:off x="6781800" y="4343400"/>
            <a:ext cx="1981200" cy="187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IMPORTANT!! </a:t>
            </a:r>
          </a:p>
        </p:txBody>
      </p:sp>
      <p:sp>
        <p:nvSpPr>
          <p:cNvPr id="17411" name="Content Placeholder 2"/>
          <p:cNvSpPr>
            <a:spLocks noGrp="1"/>
          </p:cNvSpPr>
          <p:nvPr>
            <p:ph idx="1"/>
          </p:nvPr>
        </p:nvSpPr>
        <p:spPr>
          <a:xfrm>
            <a:off x="457200" y="1676400"/>
            <a:ext cx="8229600" cy="4525963"/>
          </a:xfrm>
        </p:spPr>
        <p:txBody>
          <a:bodyPr/>
          <a:lstStyle/>
          <a:p>
            <a:pPr marL="0" indent="0"/>
            <a:r>
              <a:rPr lang="en-US" sz="3400" dirty="0" smtClean="0"/>
              <a:t> It should be noted that specific eligibility requirements for students to access instructional materials derived from NIMAS files are </a:t>
            </a:r>
            <a:r>
              <a:rPr lang="en-US" sz="3400" b="1" dirty="0" smtClean="0"/>
              <a:t>more restrictive </a:t>
            </a:r>
            <a:r>
              <a:rPr lang="en-US" sz="3400" dirty="0" smtClean="0"/>
              <a:t>than special education eligibility requirements. </a:t>
            </a:r>
          </a:p>
          <a:p>
            <a:pPr marL="0" indent="0"/>
            <a:r>
              <a:rPr lang="en-US" sz="3400" dirty="0" smtClean="0"/>
              <a:t> Not all students with IEPs qualify to access these materials in specialized formats. </a:t>
            </a:r>
          </a:p>
          <a:p>
            <a:pPr marL="0" indent="0">
              <a:buFont typeface="Arial" charset="0"/>
              <a:buNone/>
            </a:pPr>
            <a:endParaRPr lang="en-US" dirty="0" smtClean="0"/>
          </a:p>
        </p:txBody>
      </p:sp>
      <p:pic>
        <p:nvPicPr>
          <p:cNvPr id="17412" name="Picture 4" descr="C:\Documents and Settings\daltons\Local Settings\Temporary Internet Files\Content.IE5\6ZC8GTZ6\MCj04248300000[1].wmf"/>
          <p:cNvPicPr>
            <a:picLocks noChangeAspect="1" noChangeArrowheads="1"/>
          </p:cNvPicPr>
          <p:nvPr/>
        </p:nvPicPr>
        <p:blipFill>
          <a:blip r:embed="rId3" cstate="print"/>
          <a:srcRect/>
          <a:stretch>
            <a:fillRect/>
          </a:stretch>
        </p:blipFill>
        <p:spPr bwMode="auto">
          <a:xfrm>
            <a:off x="762000" y="228600"/>
            <a:ext cx="1600200" cy="1417638"/>
          </a:xfrm>
          <a:prstGeom prst="rect">
            <a:avLst/>
          </a:prstGeom>
          <a:noFill/>
          <a:ln w="9525">
            <a:noFill/>
            <a:miter lim="800000"/>
            <a:headEnd/>
            <a:tailEnd/>
          </a:ln>
        </p:spPr>
      </p:pic>
      <p:pic>
        <p:nvPicPr>
          <p:cNvPr id="17413" name="Picture 5" descr="C:\Documents and Settings\daltons\Local Settings\Temporary Internet Files\Content.IE5\ZC5BAQ6K\MCj04248200000[1].wmf"/>
          <p:cNvPicPr>
            <a:picLocks noChangeAspect="1" noChangeArrowheads="1"/>
          </p:cNvPicPr>
          <p:nvPr/>
        </p:nvPicPr>
        <p:blipFill>
          <a:blip r:embed="rId4" cstate="print"/>
          <a:srcRect/>
          <a:stretch>
            <a:fillRect/>
          </a:stretch>
        </p:blipFill>
        <p:spPr bwMode="auto">
          <a:xfrm>
            <a:off x="6477000" y="304800"/>
            <a:ext cx="1536700" cy="1362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b="1" dirty="0" smtClean="0"/>
              <a:t>The “Specialized Formats” are …</a:t>
            </a:r>
          </a:p>
        </p:txBody>
      </p:sp>
      <p:sp>
        <p:nvSpPr>
          <p:cNvPr id="3" name="Content Placeholder 2"/>
          <p:cNvSpPr>
            <a:spLocks noGrp="1"/>
          </p:cNvSpPr>
          <p:nvPr>
            <p:ph idx="1"/>
          </p:nvPr>
        </p:nvSpPr>
        <p:spPr>
          <a:xfrm>
            <a:off x="609600" y="1371600"/>
            <a:ext cx="8229600" cy="4953000"/>
          </a:xfrm>
        </p:spPr>
        <p:txBody>
          <a:bodyPr rtlCol="0">
            <a:normAutofit/>
          </a:bodyPr>
          <a:lstStyle/>
          <a:p>
            <a:pPr marL="338138" indent="-338138" eaLnBrk="1" fontAlgn="auto" hangingPunct="1">
              <a:spcBef>
                <a:spcPct val="0"/>
              </a:spcBef>
              <a:spcAft>
                <a:spcPts val="0"/>
              </a:spcAft>
              <a:buFont typeface="Arial" pitchFamily="34" charset="0"/>
              <a:buChar char="•"/>
              <a:defRPr/>
            </a:pPr>
            <a:r>
              <a:rPr lang="en-US" dirty="0" smtClean="0"/>
              <a:t>Braille (including tactile graphics) ---</a:t>
            </a:r>
          </a:p>
          <a:p>
            <a:pPr marL="338138" indent="-338138" eaLnBrk="1" fontAlgn="auto" hangingPunct="1">
              <a:spcBef>
                <a:spcPct val="0"/>
              </a:spcBef>
              <a:spcAft>
                <a:spcPts val="0"/>
              </a:spcAft>
              <a:buFont typeface="Arial" pitchFamily="34" charset="0"/>
              <a:buChar char="•"/>
              <a:defRPr/>
            </a:pPr>
            <a:endParaRPr lang="en-US" dirty="0" smtClean="0"/>
          </a:p>
          <a:p>
            <a:pPr marL="338138" indent="-338138" eaLnBrk="1" fontAlgn="auto" hangingPunct="1">
              <a:spcBef>
                <a:spcPct val="0"/>
              </a:spcBef>
              <a:spcAft>
                <a:spcPts val="0"/>
              </a:spcAft>
              <a:buFont typeface="Arial" pitchFamily="34" charset="0"/>
              <a:buNone/>
              <a:defRPr/>
            </a:pPr>
            <a:endParaRPr lang="en-US" dirty="0" smtClean="0"/>
          </a:p>
          <a:p>
            <a:pPr marL="338138" indent="-338138" eaLnBrk="1" fontAlgn="auto" hangingPunct="1">
              <a:spcBef>
                <a:spcPct val="0"/>
              </a:spcBef>
              <a:spcAft>
                <a:spcPts val="0"/>
              </a:spcAft>
              <a:buFont typeface="Arial" pitchFamily="34" charset="0"/>
              <a:buNone/>
              <a:defRPr/>
            </a:pPr>
            <a:endParaRPr lang="en-US" dirty="0" smtClean="0"/>
          </a:p>
          <a:p>
            <a:pPr marL="338138" indent="-338138" eaLnBrk="1" fontAlgn="auto" hangingPunct="1">
              <a:spcBef>
                <a:spcPct val="0"/>
              </a:spcBef>
              <a:spcAft>
                <a:spcPts val="0"/>
              </a:spcAft>
              <a:buFont typeface="Arial" pitchFamily="34" charset="0"/>
              <a:buChar char="•"/>
              <a:defRPr/>
            </a:pPr>
            <a:endParaRPr lang="en-US" dirty="0" smtClean="0"/>
          </a:p>
          <a:p>
            <a:pPr marL="338138" indent="-338138" eaLnBrk="1" fontAlgn="auto" hangingPunct="1">
              <a:spcBef>
                <a:spcPct val="0"/>
              </a:spcBef>
              <a:spcAft>
                <a:spcPts val="0"/>
              </a:spcAft>
              <a:buFont typeface="Arial" pitchFamily="34" charset="0"/>
              <a:buChar char="•"/>
              <a:defRPr/>
            </a:pPr>
            <a:r>
              <a:rPr lang="en-US" dirty="0" smtClean="0"/>
              <a:t>Audio  ------</a:t>
            </a:r>
          </a:p>
          <a:p>
            <a:pPr marL="338138" indent="-338138" eaLnBrk="1" fontAlgn="auto" hangingPunct="1">
              <a:spcBef>
                <a:spcPct val="0"/>
              </a:spcBef>
              <a:spcAft>
                <a:spcPts val="0"/>
              </a:spcAft>
              <a:buFont typeface="Arial" pitchFamily="34" charset="0"/>
              <a:buChar char="•"/>
              <a:defRPr/>
            </a:pPr>
            <a:endParaRPr lang="en-US" dirty="0" smtClean="0"/>
          </a:p>
          <a:p>
            <a:pPr marL="338138" indent="-338138"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a:p>
        </p:txBody>
      </p:sp>
      <p:pic>
        <p:nvPicPr>
          <p:cNvPr id="22532" name="Picture 3" descr="C:\Users\Suzanne\AppData\Local\Microsoft\Windows\Temporary Internet Files\Content.IE5\2GVUJYQ6\MCj04339310000[1].png"/>
          <p:cNvPicPr>
            <a:picLocks noChangeAspect="1" noChangeArrowheads="1"/>
          </p:cNvPicPr>
          <p:nvPr/>
        </p:nvPicPr>
        <p:blipFill>
          <a:blip r:embed="rId3" cstate="print"/>
          <a:srcRect/>
          <a:stretch>
            <a:fillRect/>
          </a:stretch>
        </p:blipFill>
        <p:spPr bwMode="auto">
          <a:xfrm>
            <a:off x="1676400" y="4191000"/>
            <a:ext cx="1752600" cy="1752600"/>
          </a:xfrm>
          <a:prstGeom prst="rect">
            <a:avLst/>
          </a:prstGeom>
          <a:noFill/>
          <a:ln w="9525">
            <a:noFill/>
            <a:miter lim="800000"/>
            <a:headEnd/>
            <a:tailEnd/>
          </a:ln>
        </p:spPr>
      </p:pic>
      <p:pic>
        <p:nvPicPr>
          <p:cNvPr id="22533" name="Picture 7" descr="Braille Notetaker"/>
          <p:cNvPicPr>
            <a:picLocks noChangeAspect="1" noChangeArrowheads="1"/>
          </p:cNvPicPr>
          <p:nvPr/>
        </p:nvPicPr>
        <p:blipFill>
          <a:blip r:embed="rId4" cstate="print"/>
          <a:srcRect/>
          <a:stretch>
            <a:fillRect/>
          </a:stretch>
        </p:blipFill>
        <p:spPr bwMode="auto">
          <a:xfrm>
            <a:off x="1752600" y="2057400"/>
            <a:ext cx="2476500" cy="1371600"/>
          </a:xfrm>
          <a:prstGeom prst="rect">
            <a:avLst/>
          </a:prstGeom>
          <a:noFill/>
          <a:ln w="9525">
            <a:noFill/>
            <a:miter lim="800000"/>
            <a:headEnd/>
            <a:tailEnd/>
          </a:ln>
        </p:spPr>
      </p:pic>
      <p:pic>
        <p:nvPicPr>
          <p:cNvPr id="22534" name="Picture 1" descr="C:\Users\Suzanne\AppData\Local\Microsoft\Windows\Temporary Internet Files\Content.IE5\0WAXWS8I\MPj04013110000[1].jpg"/>
          <p:cNvPicPr>
            <a:picLocks noChangeAspect="1" noChangeArrowheads="1"/>
          </p:cNvPicPr>
          <p:nvPr/>
        </p:nvPicPr>
        <p:blipFill>
          <a:blip r:embed="rId5" cstate="print"/>
          <a:srcRect/>
          <a:stretch>
            <a:fillRect/>
          </a:stretch>
        </p:blipFill>
        <p:spPr bwMode="auto">
          <a:xfrm>
            <a:off x="5029200" y="2057400"/>
            <a:ext cx="3048000" cy="2030413"/>
          </a:xfrm>
          <a:prstGeom prst="rect">
            <a:avLst/>
          </a:prstGeom>
          <a:noFill/>
          <a:ln w="9525">
            <a:noFill/>
            <a:miter lim="800000"/>
            <a:headEnd/>
            <a:tailEnd/>
          </a:ln>
        </p:spPr>
      </p:pic>
      <p:pic>
        <p:nvPicPr>
          <p:cNvPr id="22535" name="Picture 2" descr="C:\Users\Suzanne\AppData\Local\Microsoft\Windows\Temporary Internet Files\Content.IE5\2GVUJYQ6\MCj04339300000[1].png"/>
          <p:cNvPicPr>
            <a:picLocks noChangeAspect="1" noChangeArrowheads="1"/>
          </p:cNvPicPr>
          <p:nvPr/>
        </p:nvPicPr>
        <p:blipFill>
          <a:blip r:embed="rId6" cstate="print"/>
          <a:srcRect/>
          <a:stretch>
            <a:fillRect/>
          </a:stretch>
        </p:blipFill>
        <p:spPr bwMode="auto">
          <a:xfrm>
            <a:off x="228600" y="4572000"/>
            <a:ext cx="1828800" cy="1828800"/>
          </a:xfrm>
          <a:prstGeom prst="rect">
            <a:avLst/>
          </a:prstGeom>
          <a:noFill/>
          <a:ln w="9525">
            <a:noFill/>
            <a:miter lim="800000"/>
            <a:headEnd/>
            <a:tailEnd/>
          </a:ln>
        </p:spPr>
      </p:pic>
      <p:pic>
        <p:nvPicPr>
          <p:cNvPr id="22536" name="Picture 4" descr="vibe.jpg"/>
          <p:cNvPicPr>
            <a:picLocks noChangeAspect="1"/>
          </p:cNvPicPr>
          <p:nvPr/>
        </p:nvPicPr>
        <p:blipFill>
          <a:blip r:embed="rId7" cstate="print"/>
          <a:srcRect/>
          <a:stretch>
            <a:fillRect/>
          </a:stretch>
        </p:blipFill>
        <p:spPr bwMode="auto">
          <a:xfrm>
            <a:off x="3581400" y="4495800"/>
            <a:ext cx="2324100" cy="169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5970588"/>
          </a:xfrm>
          <a:prstGeom prst="rect">
            <a:avLst/>
          </a:prstGeom>
          <a:noFill/>
        </p:spPr>
        <p:txBody>
          <a:bodyPr>
            <a:spAutoFit/>
          </a:bodyPr>
          <a:lstStyle/>
          <a:p>
            <a:pPr marL="338138" indent="-338138" algn="ctr" fontAlgn="auto">
              <a:spcAft>
                <a:spcPts val="0"/>
              </a:spcAft>
              <a:defRPr/>
            </a:pPr>
            <a:r>
              <a:rPr lang="en-US" sz="3800" b="1" dirty="0">
                <a:latin typeface="Arial" pitchFamily="34" charset="0"/>
                <a:cs typeface="Arial" pitchFamily="34" charset="0"/>
              </a:rPr>
              <a:t>The “Specialized Formats” are …</a:t>
            </a:r>
          </a:p>
          <a:p>
            <a:pPr marL="338138" indent="-338138" fontAlgn="auto">
              <a:spcAft>
                <a:spcPts val="0"/>
              </a:spcAft>
              <a:defRPr/>
            </a:pPr>
            <a:endParaRPr lang="en-US" sz="3200" dirty="0">
              <a:latin typeface="+mn-lt"/>
            </a:endParaRPr>
          </a:p>
          <a:p>
            <a:pPr marL="338138" indent="-338138" fontAlgn="auto">
              <a:spcAft>
                <a:spcPts val="0"/>
              </a:spcAft>
              <a:defRPr/>
            </a:pPr>
            <a:r>
              <a:rPr lang="en-US" sz="3200" dirty="0">
                <a:latin typeface="+mn-lt"/>
              </a:rPr>
              <a:t>Digital text (E-text) ---- </a:t>
            </a:r>
          </a:p>
          <a:p>
            <a:pPr marL="338138" indent="-338138" fontAlgn="auto">
              <a:spcAft>
                <a:spcPts val="0"/>
              </a:spcAft>
              <a:defRPr/>
            </a:pPr>
            <a:endParaRPr lang="en-US" sz="3200" dirty="0">
              <a:latin typeface="+mn-lt"/>
            </a:endParaRPr>
          </a:p>
          <a:p>
            <a:pPr marL="338138" indent="-338138" fontAlgn="auto">
              <a:spcAft>
                <a:spcPts val="0"/>
              </a:spcAft>
              <a:defRPr/>
            </a:pPr>
            <a:endParaRPr lang="en-US" sz="3200" dirty="0">
              <a:latin typeface="+mn-lt"/>
            </a:endParaRPr>
          </a:p>
          <a:p>
            <a:pPr marL="338138" indent="-338138" fontAlgn="auto">
              <a:spcAft>
                <a:spcPts val="0"/>
              </a:spcAft>
              <a:defRPr/>
            </a:pPr>
            <a:r>
              <a:rPr lang="en-US" sz="3200" dirty="0">
                <a:latin typeface="+mn-lt"/>
              </a:rPr>
              <a:t>Large print   ---------</a:t>
            </a:r>
          </a:p>
          <a:p>
            <a:pPr marL="338138" indent="-338138" fontAlgn="auto">
              <a:spcAft>
                <a:spcPts val="0"/>
              </a:spcAft>
              <a:defRPr/>
            </a:pPr>
            <a:endParaRPr lang="en-US" sz="3200" dirty="0">
              <a:latin typeface="+mn-lt"/>
            </a:endParaRPr>
          </a:p>
          <a:p>
            <a:pPr marL="338138" indent="-338138" fontAlgn="auto">
              <a:spcAft>
                <a:spcPts val="0"/>
              </a:spcAft>
              <a:buFont typeface="Wingdings" pitchFamily="2" charset="2"/>
              <a:buNone/>
              <a:defRPr/>
            </a:pPr>
            <a:endParaRPr lang="en-US" sz="3200" dirty="0">
              <a:latin typeface="+mn-lt"/>
            </a:endParaRPr>
          </a:p>
          <a:p>
            <a:pPr marL="338138" indent="-338138" fontAlgn="auto">
              <a:spcAft>
                <a:spcPts val="0"/>
              </a:spcAft>
              <a:buFont typeface="Wingdings" pitchFamily="2" charset="2"/>
              <a:buNone/>
              <a:defRPr/>
            </a:pPr>
            <a:r>
              <a:rPr lang="en-US" sz="3200" dirty="0">
                <a:latin typeface="+mn-lt"/>
              </a:rPr>
              <a:t>Accessible versions for use exclusively for use by blind or other students with print disabilities</a:t>
            </a:r>
          </a:p>
          <a:p>
            <a:pPr fontAlgn="auto">
              <a:spcBef>
                <a:spcPts val="0"/>
              </a:spcBef>
              <a:spcAft>
                <a:spcPts val="0"/>
              </a:spcAft>
              <a:defRPr/>
            </a:pPr>
            <a:endParaRPr lang="en-US" dirty="0">
              <a:latin typeface="+mn-lt"/>
            </a:endParaRPr>
          </a:p>
        </p:txBody>
      </p:sp>
      <p:pic>
        <p:nvPicPr>
          <p:cNvPr id="23555" name="Picture 10" descr="C:\Users\Suzanne\AppData\Local\Microsoft\Windows\Temporary Internet Files\Content.IE5\0WAXWS8I\MCj03969380000[1].wmf"/>
          <p:cNvPicPr>
            <a:picLocks noChangeAspect="1" noChangeArrowheads="1"/>
          </p:cNvPicPr>
          <p:nvPr/>
        </p:nvPicPr>
        <p:blipFill>
          <a:blip r:embed="rId2" cstate="print"/>
          <a:srcRect/>
          <a:stretch>
            <a:fillRect/>
          </a:stretch>
        </p:blipFill>
        <p:spPr bwMode="auto">
          <a:xfrm>
            <a:off x="4495800" y="1219200"/>
            <a:ext cx="1628775" cy="1289050"/>
          </a:xfrm>
          <a:prstGeom prst="rect">
            <a:avLst/>
          </a:prstGeom>
          <a:noFill/>
          <a:ln w="9525">
            <a:noFill/>
            <a:miter lim="800000"/>
            <a:headEnd/>
            <a:tailEnd/>
          </a:ln>
        </p:spPr>
      </p:pic>
      <p:pic>
        <p:nvPicPr>
          <p:cNvPr id="23556" name="Picture 3" descr="MonoMouse - USB Black &amp; White"/>
          <p:cNvPicPr>
            <a:picLocks noChangeAspect="1" noChangeArrowheads="1"/>
          </p:cNvPicPr>
          <p:nvPr/>
        </p:nvPicPr>
        <p:blipFill>
          <a:blip r:embed="rId3" cstate="print"/>
          <a:srcRect/>
          <a:stretch>
            <a:fillRect/>
          </a:stretch>
        </p:blipFill>
        <p:spPr bwMode="auto">
          <a:xfrm>
            <a:off x="6705600" y="1905000"/>
            <a:ext cx="1795463" cy="2505075"/>
          </a:xfrm>
          <a:prstGeom prst="rect">
            <a:avLst/>
          </a:prstGeom>
          <a:noFill/>
          <a:ln w="9525">
            <a:noFill/>
            <a:miter lim="800000"/>
            <a:headEnd/>
            <a:tailEnd/>
          </a:ln>
        </p:spPr>
      </p:pic>
      <p:pic>
        <p:nvPicPr>
          <p:cNvPr id="23557" name="Picture 4" descr="http://www.lrs-largeprint.com/images/formats/horiz2.jpg"/>
          <p:cNvPicPr>
            <a:picLocks noChangeAspect="1" noChangeArrowheads="1"/>
          </p:cNvPicPr>
          <p:nvPr/>
        </p:nvPicPr>
        <p:blipFill>
          <a:blip r:embed="rId4" cstate="print"/>
          <a:srcRect/>
          <a:stretch>
            <a:fillRect/>
          </a:stretch>
        </p:blipFill>
        <p:spPr bwMode="auto">
          <a:xfrm>
            <a:off x="4343400" y="2895600"/>
            <a:ext cx="2095500" cy="1481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z="2800" dirty="0" smtClean="0"/>
              <a:t>Copyright Code defines “Specialized Formats”?</a:t>
            </a:r>
          </a:p>
        </p:txBody>
      </p:sp>
      <p:sp>
        <p:nvSpPr>
          <p:cNvPr id="3" name="Content Placeholder 2"/>
          <p:cNvSpPr>
            <a:spLocks noGrp="1"/>
          </p:cNvSpPr>
          <p:nvPr>
            <p:ph idx="1"/>
          </p:nvPr>
        </p:nvSpPr>
        <p:spPr>
          <a:xfrm>
            <a:off x="457200" y="1295400"/>
            <a:ext cx="8229600" cy="5181600"/>
          </a:xfrm>
        </p:spPr>
        <p:txBody>
          <a:bodyPr rtlCol="0">
            <a:normAutofit fontScale="62500" lnSpcReduction="20000"/>
          </a:bodyPr>
          <a:lstStyle/>
          <a:p>
            <a:pPr eaLnBrk="1" fontAlgn="auto" hangingPunct="1">
              <a:spcAft>
                <a:spcPts val="0"/>
              </a:spcAft>
              <a:buFont typeface="Arial" pitchFamily="34" charset="0"/>
              <a:buChar char="•"/>
              <a:defRPr/>
            </a:pPr>
            <a:r>
              <a:rPr lang="en-US" dirty="0" smtClean="0">
                <a:cs typeface="Arial" pitchFamily="34" charset="0"/>
              </a:rPr>
              <a:t>Section 121 (C)(3) of the Copyright Code (</a:t>
            </a:r>
            <a:r>
              <a:rPr lang="en-US" u="sng" dirty="0" smtClean="0">
                <a:solidFill>
                  <a:srgbClr val="008000"/>
                </a:solidFill>
                <a:cs typeface="Arial" pitchFamily="34" charset="0"/>
                <a:hlinkClick r:id="rId2"/>
              </a:rPr>
              <a:t>The Chafee Amendment</a:t>
            </a:r>
            <a:r>
              <a:rPr lang="en-US" dirty="0" smtClean="0">
                <a:cs typeface="Arial" pitchFamily="34" charset="0"/>
              </a:rPr>
              <a:t>) identifies </a:t>
            </a:r>
            <a:r>
              <a:rPr lang="en-US" b="1" dirty="0" smtClean="0">
                <a:solidFill>
                  <a:srgbClr val="008000"/>
                </a:solidFill>
                <a:cs typeface="Arial" pitchFamily="34" charset="0"/>
              </a:rPr>
              <a:t>three formats </a:t>
            </a:r>
            <a:r>
              <a:rPr lang="en-US" dirty="0" smtClean="0">
                <a:cs typeface="Arial" pitchFamily="34" charset="0"/>
              </a:rPr>
              <a:t>eligible for use by students qualified to benefit from the Chafee exemption:  </a:t>
            </a:r>
          </a:p>
          <a:p>
            <a:pPr eaLnBrk="1" fontAlgn="auto" hangingPunct="1">
              <a:spcAft>
                <a:spcPts val="0"/>
              </a:spcAft>
              <a:buFont typeface="Arial" pitchFamily="34" charset="0"/>
              <a:buNone/>
              <a:defRPr/>
            </a:pPr>
            <a:endParaRPr lang="en-US" dirty="0" smtClean="0">
              <a:cs typeface="Arial" pitchFamily="34" charset="0"/>
            </a:endParaRPr>
          </a:p>
          <a:p>
            <a:pPr lvl="1" eaLnBrk="1" fontAlgn="auto" hangingPunct="1">
              <a:spcAft>
                <a:spcPts val="0"/>
              </a:spcAft>
              <a:buFont typeface="Courier New" pitchFamily="49" charset="0"/>
              <a:buChar char="o"/>
              <a:defRPr/>
            </a:pPr>
            <a:r>
              <a:rPr lang="en-US" sz="3800" dirty="0" smtClean="0">
                <a:latin typeface="Arial" pitchFamily="34" charset="0"/>
                <a:cs typeface="Arial" pitchFamily="34" charset="0"/>
              </a:rPr>
              <a:t>“'specialized formats' means </a:t>
            </a:r>
            <a:r>
              <a:rPr lang="en-US" sz="3800" b="1" dirty="0" smtClean="0">
                <a:solidFill>
                  <a:srgbClr val="008000"/>
                </a:solidFill>
                <a:latin typeface="Arial" pitchFamily="34" charset="0"/>
                <a:cs typeface="Arial" pitchFamily="34" charset="0"/>
              </a:rPr>
              <a:t>Braille</a:t>
            </a:r>
            <a:r>
              <a:rPr lang="en-US" sz="3800" dirty="0" smtClean="0">
                <a:latin typeface="Arial" pitchFamily="34" charset="0"/>
                <a:cs typeface="Arial" pitchFamily="34" charset="0"/>
              </a:rPr>
              <a:t>, </a:t>
            </a:r>
            <a:r>
              <a:rPr lang="en-US" sz="3800" b="1" dirty="0" smtClean="0">
                <a:solidFill>
                  <a:srgbClr val="008000"/>
                </a:solidFill>
                <a:latin typeface="Arial" pitchFamily="34" charset="0"/>
                <a:cs typeface="Arial" pitchFamily="34" charset="0"/>
              </a:rPr>
              <a:t>audio</a:t>
            </a:r>
            <a:r>
              <a:rPr lang="en-US" sz="3800" dirty="0" smtClean="0">
                <a:latin typeface="Arial" pitchFamily="34" charset="0"/>
                <a:cs typeface="Arial" pitchFamily="34" charset="0"/>
              </a:rPr>
              <a:t>, or </a:t>
            </a:r>
            <a:r>
              <a:rPr lang="en-US" sz="3800" b="1" dirty="0" smtClean="0">
                <a:solidFill>
                  <a:srgbClr val="008000"/>
                </a:solidFill>
                <a:latin typeface="Arial" pitchFamily="34" charset="0"/>
                <a:cs typeface="Arial" pitchFamily="34" charset="0"/>
              </a:rPr>
              <a:t>digital text</a:t>
            </a:r>
            <a:r>
              <a:rPr lang="en-US" sz="3800" dirty="0" smtClean="0">
                <a:latin typeface="Arial" pitchFamily="34" charset="0"/>
                <a:cs typeface="Arial" pitchFamily="34" charset="0"/>
              </a:rPr>
              <a:t> which is exclusively for use by blind or other persons with disabilities" (Copyright Law Amendment 1996, National Library Service Factsheets, Washington, DC, 2006). </a:t>
            </a:r>
          </a:p>
          <a:p>
            <a:pPr eaLnBrk="1" fontAlgn="auto" hangingPunct="1">
              <a:spcAft>
                <a:spcPts val="0"/>
              </a:spcAft>
              <a:buFont typeface="Arial" pitchFamily="34" charset="0"/>
              <a:buNone/>
              <a:defRPr/>
            </a:pPr>
            <a:endParaRPr lang="en-US" dirty="0" smtClean="0">
              <a:cs typeface="Arial" pitchFamily="34" charset="0"/>
            </a:endParaRPr>
          </a:p>
          <a:p>
            <a:pPr eaLnBrk="1" fontAlgn="auto" hangingPunct="1">
              <a:spcAft>
                <a:spcPts val="0"/>
              </a:spcAft>
              <a:buFont typeface="Arial" pitchFamily="34" charset="0"/>
              <a:buChar char="•"/>
              <a:defRPr/>
            </a:pPr>
            <a:r>
              <a:rPr lang="en-US" dirty="0" smtClean="0">
                <a:cs typeface="Arial" pitchFamily="34" charset="0"/>
              </a:rPr>
              <a:t>IDEA 2004 in Section 306(2)(c)(3)(B)(4)(B) modifies this statute to include </a:t>
            </a:r>
            <a:r>
              <a:rPr lang="en-US" b="1" dirty="0" smtClean="0">
                <a:solidFill>
                  <a:srgbClr val="008000"/>
                </a:solidFill>
                <a:cs typeface="Arial" pitchFamily="34" charset="0"/>
              </a:rPr>
              <a:t>large print </a:t>
            </a:r>
            <a:r>
              <a:rPr lang="en-US" dirty="0" smtClean="0">
                <a:cs typeface="Arial" pitchFamily="34" charset="0"/>
              </a:rPr>
              <a:t>as an allowable, “specialized” format:</a:t>
            </a:r>
          </a:p>
          <a:p>
            <a:pPr eaLnBrk="1" fontAlgn="auto" hangingPunct="1">
              <a:spcAft>
                <a:spcPts val="0"/>
              </a:spcAft>
              <a:buFont typeface="Arial" pitchFamily="34" charset="0"/>
              <a:buNone/>
              <a:defRPr/>
            </a:pPr>
            <a:endParaRPr lang="en-US" dirty="0" smtClean="0">
              <a:cs typeface="Arial" pitchFamily="34" charset="0"/>
            </a:endParaRPr>
          </a:p>
          <a:p>
            <a:pPr lvl="1" eaLnBrk="1" fontAlgn="auto" hangingPunct="1">
              <a:spcAft>
                <a:spcPts val="0"/>
              </a:spcAft>
              <a:buFont typeface="Courier New" pitchFamily="49" charset="0"/>
              <a:buChar char="o"/>
              <a:defRPr/>
            </a:pPr>
            <a:r>
              <a:rPr lang="en-US" sz="3800" dirty="0" smtClean="0">
                <a:latin typeface="Arial" pitchFamily="34" charset="0"/>
                <a:cs typeface="Arial" pitchFamily="34" charset="0"/>
              </a:rPr>
              <a:t>“with respect to print instructional materials, includes </a:t>
            </a:r>
            <a:r>
              <a:rPr lang="en-US" sz="3800" b="1" dirty="0" smtClean="0">
                <a:solidFill>
                  <a:srgbClr val="008000"/>
                </a:solidFill>
                <a:latin typeface="Arial" pitchFamily="34" charset="0"/>
                <a:cs typeface="Arial" pitchFamily="34" charset="0"/>
              </a:rPr>
              <a:t>large print </a:t>
            </a:r>
            <a:r>
              <a:rPr lang="en-US" sz="3800" dirty="0" smtClean="0">
                <a:latin typeface="Arial" pitchFamily="34" charset="0"/>
                <a:cs typeface="Arial" pitchFamily="34" charset="0"/>
              </a:rPr>
              <a:t>formats when such materials are distributed exclusively for use by blind or other persons with disabilities.'‘</a:t>
            </a:r>
          </a:p>
          <a:p>
            <a:pPr lvl="1"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z="3800" b="1" dirty="0" smtClean="0"/>
              <a:t>Important Information</a:t>
            </a:r>
          </a:p>
        </p:txBody>
      </p:sp>
      <p:sp>
        <p:nvSpPr>
          <p:cNvPr id="13315" name="Content Placeholder 4"/>
          <p:cNvSpPr>
            <a:spLocks noGrp="1"/>
          </p:cNvSpPr>
          <p:nvPr>
            <p:ph idx="1"/>
          </p:nvPr>
        </p:nvSpPr>
        <p:spPr>
          <a:xfrm>
            <a:off x="457200" y="1981200"/>
            <a:ext cx="8229600" cy="4221163"/>
          </a:xfrm>
        </p:spPr>
        <p:txBody>
          <a:bodyPr/>
          <a:lstStyle/>
          <a:p>
            <a:r>
              <a:rPr lang="en-US" b="1" dirty="0" smtClean="0">
                <a:solidFill>
                  <a:srgbClr val="008000"/>
                </a:solidFill>
              </a:rPr>
              <a:t>Specialized formats</a:t>
            </a:r>
            <a:r>
              <a:rPr lang="en-US" dirty="0" smtClean="0">
                <a:solidFill>
                  <a:srgbClr val="008000"/>
                </a:solidFill>
              </a:rPr>
              <a:t> </a:t>
            </a:r>
            <a:r>
              <a:rPr lang="en-US" dirty="0" smtClean="0"/>
              <a:t>do not include altering the content (i.e., the complexity) of the print instructional material.</a:t>
            </a:r>
          </a:p>
          <a:p>
            <a:r>
              <a:rPr lang="en-US" dirty="0" smtClean="0"/>
              <a:t>Instructional materials with </a:t>
            </a:r>
            <a:r>
              <a:rPr lang="en-US" b="1" dirty="0" smtClean="0">
                <a:solidFill>
                  <a:srgbClr val="008000"/>
                </a:solidFill>
              </a:rPr>
              <a:t>copyrights prior to August 18, 2006,</a:t>
            </a:r>
            <a:r>
              <a:rPr lang="en-US" dirty="0" smtClean="0"/>
              <a:t> are not required to be placed in NIMAC by publishers.  As a result, these titles will not be available through NIMAS/Florida.</a:t>
            </a:r>
          </a:p>
        </p:txBody>
      </p:sp>
      <p:sp>
        <p:nvSpPr>
          <p:cNvPr id="4098" name="Sound"/>
          <p:cNvSpPr>
            <a:spLocks noEditPoints="1" noChangeArrowheads="1"/>
          </p:cNvSpPr>
          <p:nvPr/>
        </p:nvSpPr>
        <p:spPr bwMode="auto">
          <a:xfrm>
            <a:off x="533400" y="304800"/>
            <a:ext cx="1200150" cy="1238250"/>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152400" y="1370012"/>
            <a:ext cx="5464175" cy="1754188"/>
          </a:xfrm>
          <a:prstGeom prst="rect">
            <a:avLst/>
          </a:prstGeom>
          <a:noFill/>
          <a:ln w="9525">
            <a:noFill/>
            <a:miter lim="800000"/>
            <a:headEnd/>
            <a:tailEnd/>
          </a:ln>
        </p:spPr>
        <p:txBody>
          <a:bodyPr wrap="square">
            <a:spAutoFit/>
          </a:bodyPr>
          <a:lstStyle/>
          <a:p>
            <a:pPr algn="ctr"/>
            <a:r>
              <a:rPr lang="en-US" sz="5400" b="1" dirty="0">
                <a:solidFill>
                  <a:srgbClr val="008000"/>
                </a:solidFill>
                <a:latin typeface="Calibri" pitchFamily="34" charset="0"/>
              </a:rPr>
              <a:t>NIMAS/Florida</a:t>
            </a:r>
          </a:p>
          <a:p>
            <a:pPr algn="ctr"/>
            <a:r>
              <a:rPr lang="en-US" sz="5400" dirty="0" smtClean="0">
                <a:latin typeface="Calibri" pitchFamily="34" charset="0"/>
              </a:rPr>
              <a:t>Online System</a:t>
            </a:r>
            <a:endParaRPr lang="en-US" sz="5400" dirty="0">
              <a:latin typeface="Calibri" pitchFamily="34" charset="0"/>
            </a:endParaRPr>
          </a:p>
        </p:txBody>
      </p:sp>
      <p:sp>
        <p:nvSpPr>
          <p:cNvPr id="7" name="Rectangle 6"/>
          <p:cNvSpPr/>
          <p:nvPr/>
        </p:nvSpPr>
        <p:spPr>
          <a:xfrm>
            <a:off x="1600200" y="3124200"/>
            <a:ext cx="5410200" cy="3416320"/>
          </a:xfrm>
          <a:prstGeom prst="rect">
            <a:avLst/>
          </a:prstGeom>
          <a:solidFill>
            <a:srgbClr val="008000"/>
          </a:solidFill>
          <a:effectLst>
            <a:softEdge rad="127000"/>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5400" b="1" spc="50" dirty="0" smtClean="0">
                <a:ln w="11430"/>
                <a:solidFill>
                  <a:srgbClr val="CCFFCC"/>
                </a:solidFill>
                <a:effectLst>
                  <a:outerShdw blurRad="76200" dist="50800" dir="5400000" algn="tl" rotWithShape="0">
                    <a:srgbClr val="000000">
                      <a:alpha val="65000"/>
                    </a:srgbClr>
                  </a:outerShdw>
                </a:effectLst>
                <a:latin typeface="+mn-lt"/>
                <a:cs typeface="+mn-cs"/>
              </a:rPr>
              <a:t>Registering Students and Ordering Materials</a:t>
            </a:r>
            <a:endParaRPr lang="en-US" sz="5400" b="1" spc="50" dirty="0">
              <a:ln w="11430"/>
              <a:solidFill>
                <a:srgbClr val="CCFFCC"/>
              </a:solidFill>
              <a:effectLst>
                <a:outerShdw blurRad="76200" dist="50800" dir="5400000" algn="tl" rotWithShape="0">
                  <a:srgbClr val="000000">
                    <a:alpha val="65000"/>
                  </a:srgbClr>
                </a:outerShdw>
              </a:effectLst>
              <a:latin typeface="+mn-lt"/>
              <a:cs typeface="+mn-cs"/>
            </a:endParaRPr>
          </a:p>
        </p:txBody>
      </p:sp>
      <p:pic>
        <p:nvPicPr>
          <p:cNvPr id="5" name="Picture 2" descr="MCMP00121_0000[1]"/>
          <p:cNvPicPr>
            <a:picLocks noChangeAspect="1" noChangeArrowheads="1"/>
          </p:cNvPicPr>
          <p:nvPr/>
        </p:nvPicPr>
        <p:blipFill>
          <a:blip r:embed="rId2" cstate="print"/>
          <a:srcRect/>
          <a:stretch>
            <a:fillRect/>
          </a:stretch>
        </p:blipFill>
        <p:spPr bwMode="auto">
          <a:xfrm>
            <a:off x="3048000" y="152400"/>
            <a:ext cx="5737225"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z="4000" dirty="0" smtClean="0">
                <a:latin typeface="Arial" charset="0"/>
                <a:cs typeface="Arial" charset="0"/>
              </a:rPr>
              <a:t>District Responsibilities</a:t>
            </a:r>
          </a:p>
        </p:txBody>
      </p:sp>
      <p:sp>
        <p:nvSpPr>
          <p:cNvPr id="3" name="Content Placeholder 2"/>
          <p:cNvSpPr>
            <a:spLocks noGrp="1"/>
          </p:cNvSpPr>
          <p:nvPr>
            <p:ph idx="1"/>
          </p:nvPr>
        </p:nvSpPr>
        <p:spPr>
          <a:xfrm>
            <a:off x="457200" y="1752600"/>
            <a:ext cx="8229600" cy="4373563"/>
          </a:xfrm>
        </p:spPr>
        <p:txBody>
          <a:bodyPr>
            <a:normAutofit/>
          </a:bodyPr>
          <a:lstStyle/>
          <a:p>
            <a:pPr eaLnBrk="1" hangingPunct="1">
              <a:lnSpc>
                <a:spcPct val="80000"/>
              </a:lnSpc>
            </a:pPr>
            <a:r>
              <a:rPr lang="en-US" sz="3000" b="1" dirty="0" smtClean="0">
                <a:solidFill>
                  <a:srgbClr val="008000"/>
                </a:solidFill>
                <a:latin typeface="Arial" charset="0"/>
                <a:cs typeface="Arial" charset="0"/>
              </a:rPr>
              <a:t>Provide accessible instructional materials </a:t>
            </a:r>
            <a:r>
              <a:rPr lang="en-US" sz="3000" dirty="0" smtClean="0">
                <a:latin typeface="Arial" charset="0"/>
                <a:cs typeface="Arial" charset="0"/>
              </a:rPr>
              <a:t>to </a:t>
            </a:r>
            <a:r>
              <a:rPr lang="en-US" sz="3000" i="1" dirty="0" smtClean="0">
                <a:latin typeface="Arial" charset="0"/>
                <a:cs typeface="Arial" charset="0"/>
              </a:rPr>
              <a:t>students with physical impairments </a:t>
            </a:r>
          </a:p>
          <a:p>
            <a:pPr eaLnBrk="1" hangingPunct="1">
              <a:lnSpc>
                <a:spcPct val="80000"/>
              </a:lnSpc>
              <a:spcBef>
                <a:spcPct val="0"/>
              </a:spcBef>
              <a:buFont typeface="Arial" charset="0"/>
              <a:buNone/>
            </a:pPr>
            <a:r>
              <a:rPr lang="en-US" sz="3000" i="1" dirty="0" smtClean="0">
                <a:latin typeface="Arial" charset="0"/>
                <a:cs typeface="Arial" charset="0"/>
              </a:rPr>
              <a:t>	</a:t>
            </a:r>
            <a:r>
              <a:rPr lang="en-US" sz="3000" dirty="0" smtClean="0">
                <a:latin typeface="Arial" charset="0"/>
                <a:cs typeface="Arial" charset="0"/>
              </a:rPr>
              <a:t>and </a:t>
            </a:r>
            <a:r>
              <a:rPr lang="en-US" sz="3000" i="1" dirty="0" smtClean="0">
                <a:latin typeface="Arial" charset="0"/>
                <a:cs typeface="Arial" charset="0"/>
              </a:rPr>
              <a:t>students with print disabilities </a:t>
            </a:r>
          </a:p>
          <a:p>
            <a:pPr eaLnBrk="1" hangingPunct="1">
              <a:lnSpc>
                <a:spcPct val="80000"/>
              </a:lnSpc>
              <a:spcBef>
                <a:spcPct val="0"/>
              </a:spcBef>
              <a:buFont typeface="Arial" charset="0"/>
              <a:buNone/>
            </a:pPr>
            <a:r>
              <a:rPr lang="en-US" sz="3000" i="1" dirty="0" smtClean="0">
                <a:latin typeface="Arial" charset="0"/>
                <a:cs typeface="Arial" charset="0"/>
              </a:rPr>
              <a:t>	due to an organic dysfunction</a:t>
            </a:r>
          </a:p>
          <a:p>
            <a:pPr eaLnBrk="1" hangingPunct="1">
              <a:lnSpc>
                <a:spcPct val="80000"/>
              </a:lnSpc>
              <a:spcBef>
                <a:spcPct val="0"/>
              </a:spcBef>
              <a:buFont typeface="Arial" charset="0"/>
              <a:buNone/>
            </a:pPr>
            <a:endParaRPr lang="en-US" sz="3000" i="1" dirty="0" smtClean="0">
              <a:latin typeface="Arial" charset="0"/>
              <a:cs typeface="Arial" charset="0"/>
            </a:endParaRPr>
          </a:p>
          <a:p>
            <a:pPr eaLnBrk="1" hangingPunct="1">
              <a:lnSpc>
                <a:spcPct val="80000"/>
              </a:lnSpc>
            </a:pPr>
            <a:r>
              <a:rPr lang="en-US" sz="3000" dirty="0" smtClean="0">
                <a:latin typeface="Arial" charset="0"/>
                <a:cs typeface="Arial" charset="0"/>
              </a:rPr>
              <a:t>The </a:t>
            </a:r>
            <a:r>
              <a:rPr lang="en-US" sz="3000" b="1" dirty="0" smtClean="0">
                <a:solidFill>
                  <a:srgbClr val="008000"/>
                </a:solidFill>
                <a:latin typeface="Arial" charset="0"/>
                <a:cs typeface="Arial" charset="0"/>
              </a:rPr>
              <a:t>District NIMAS Digital Rights Manager(s) (DRMs)</a:t>
            </a:r>
            <a:r>
              <a:rPr lang="en-US" sz="3000" dirty="0" smtClean="0">
                <a:latin typeface="Arial" charset="0"/>
                <a:cs typeface="Arial" charset="0"/>
              </a:rPr>
              <a:t> will transmit student registration and book ordering information through the </a:t>
            </a:r>
            <a:r>
              <a:rPr lang="en-US" sz="3000" b="1" dirty="0" smtClean="0">
                <a:solidFill>
                  <a:srgbClr val="008000"/>
                </a:solidFill>
                <a:latin typeface="Arial" charset="0"/>
                <a:cs typeface="Arial" charset="0"/>
              </a:rPr>
              <a:t>web-based NIMAS/FL database system</a:t>
            </a:r>
            <a:r>
              <a:rPr lang="en-US" sz="3000" dirty="0" smtClean="0">
                <a:latin typeface="Arial" charset="0"/>
                <a:cs typeface="Arial" charset="0"/>
              </a:rPr>
              <a:t> at the Florida Instructional Materials Center for the Visually Impaired (FIMC-VI).</a:t>
            </a:r>
          </a:p>
          <a:p>
            <a:pPr eaLnBrk="1" hangingPunct="1">
              <a:lnSpc>
                <a:spcPct val="80000"/>
              </a:lnSpc>
            </a:pPr>
            <a:endParaRPr lang="en-US" sz="3000" dirty="0" smtClean="0">
              <a:latin typeface="Arial" charset="0"/>
              <a:cs typeface="Arial" charset="0"/>
            </a:endParaRPr>
          </a:p>
        </p:txBody>
      </p:sp>
      <p:pic>
        <p:nvPicPr>
          <p:cNvPr id="27652" name="Picture 3" descr="C:\Program Files\Microsoft Office\MEDIA\CAGCAT10\j0205582.wmf"/>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6934200" y="2209800"/>
            <a:ext cx="1776413" cy="1630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What is a </a:t>
            </a:r>
            <a:r>
              <a:rPr lang="en-US" b="1" i="1" dirty="0" smtClean="0">
                <a:solidFill>
                  <a:srgbClr val="008000"/>
                </a:solidFill>
              </a:rPr>
              <a:t>District</a:t>
            </a:r>
            <a:r>
              <a:rPr lang="en-US" dirty="0" smtClean="0"/>
              <a:t> Digital Rights Manager?</a:t>
            </a:r>
            <a:endParaRPr lang="en-US" dirty="0"/>
          </a:p>
        </p:txBody>
      </p:sp>
      <p:sp>
        <p:nvSpPr>
          <p:cNvPr id="3" name="Content Placeholder 2"/>
          <p:cNvSpPr>
            <a:spLocks noGrp="1"/>
          </p:cNvSpPr>
          <p:nvPr>
            <p:ph idx="1"/>
          </p:nvPr>
        </p:nvSpPr>
        <p:spPr/>
        <p:txBody>
          <a:bodyPr>
            <a:normAutofit/>
          </a:bodyPr>
          <a:lstStyle/>
          <a:p>
            <a:pPr eaLnBrk="1" hangingPunct="1">
              <a:lnSpc>
                <a:spcPct val="90000"/>
              </a:lnSpc>
            </a:pPr>
            <a:r>
              <a:rPr lang="en-US" sz="3000" dirty="0" smtClean="0">
                <a:latin typeface="Arial" charset="0"/>
                <a:cs typeface="Arial" charset="0"/>
              </a:rPr>
              <a:t>Districts may appoint from </a:t>
            </a:r>
            <a:r>
              <a:rPr lang="en-US" sz="3000" b="1" dirty="0" smtClean="0">
                <a:solidFill>
                  <a:srgbClr val="008000"/>
                </a:solidFill>
                <a:latin typeface="Arial" charset="0"/>
                <a:cs typeface="Arial" charset="0"/>
              </a:rPr>
              <a:t>one</a:t>
            </a:r>
            <a:r>
              <a:rPr lang="en-US" sz="3000" dirty="0" smtClean="0">
                <a:latin typeface="Arial" charset="0"/>
                <a:cs typeface="Arial" charset="0"/>
              </a:rPr>
              <a:t> to </a:t>
            </a:r>
            <a:r>
              <a:rPr lang="en-US" sz="3000" b="1" dirty="0" smtClean="0">
                <a:solidFill>
                  <a:srgbClr val="008000"/>
                </a:solidFill>
                <a:latin typeface="Arial" charset="0"/>
                <a:cs typeface="Arial" charset="0"/>
              </a:rPr>
              <a:t>seven</a:t>
            </a:r>
            <a:r>
              <a:rPr lang="en-US" sz="3000" dirty="0" smtClean="0">
                <a:latin typeface="Arial" charset="0"/>
                <a:cs typeface="Arial" charset="0"/>
              </a:rPr>
              <a:t> DRMs. </a:t>
            </a:r>
          </a:p>
          <a:p>
            <a:pPr eaLnBrk="1" hangingPunct="1">
              <a:lnSpc>
                <a:spcPct val="90000"/>
              </a:lnSpc>
            </a:pPr>
            <a:r>
              <a:rPr lang="en-US" sz="3000" dirty="0" smtClean="0">
                <a:latin typeface="Arial" charset="0"/>
                <a:cs typeface="Arial" charset="0"/>
              </a:rPr>
              <a:t>Appointed by the District Administrator of Exceptional Student Education (ESE), the District DRM will register with NIMAS/FL and sign an Agreement Form </a:t>
            </a:r>
            <a:r>
              <a:rPr lang="en-US" sz="3000" b="1" i="1" dirty="0" smtClean="0">
                <a:solidFill>
                  <a:srgbClr val="008000"/>
                </a:solidFill>
                <a:latin typeface="Arial" charset="0"/>
                <a:cs typeface="Arial" charset="0"/>
              </a:rPr>
              <a:t>assuring that the district will adhere to the terms of IDEA and current copyright laws with regards to the files received from NIMAS/FL</a:t>
            </a:r>
          </a:p>
          <a:p>
            <a:pPr eaLnBrk="1" hangingPunct="1">
              <a:lnSpc>
                <a:spcPct val="90000"/>
              </a:lnSpc>
              <a:buNone/>
            </a:pPr>
            <a:r>
              <a:rPr lang="en-US" sz="3000" i="1" dirty="0" smtClean="0">
                <a:latin typeface="Arial" charset="0"/>
                <a:cs typeface="Arial" charset="0"/>
              </a:rPr>
              <a:t>.</a:t>
            </a:r>
          </a:p>
        </p:txBody>
      </p:sp>
      <p:pic>
        <p:nvPicPr>
          <p:cNvPr id="28674" name="Picture 2" descr="C:\Program Files\Microsoft Expression\MEDIA\CAGCAT10\j0300840.wmf"/>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auto">
          <a:xfrm flipH="1">
            <a:off x="6921708" y="5296514"/>
            <a:ext cx="1600200" cy="134787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You Order</a:t>
            </a:r>
            <a:endParaRPr lang="en-US" dirty="0"/>
          </a:p>
        </p:txBody>
      </p:sp>
      <p:sp>
        <p:nvSpPr>
          <p:cNvPr id="3" name="Content Placeholder 2"/>
          <p:cNvSpPr>
            <a:spLocks noGrp="1"/>
          </p:cNvSpPr>
          <p:nvPr>
            <p:ph idx="1"/>
          </p:nvPr>
        </p:nvSpPr>
        <p:spPr/>
        <p:txBody>
          <a:bodyPr/>
          <a:lstStyle/>
          <a:p>
            <a:r>
              <a:rPr lang="en-US" dirty="0" smtClean="0"/>
              <a:t>Gather all information regarding:</a:t>
            </a:r>
          </a:p>
          <a:p>
            <a:pPr lvl="1"/>
            <a:r>
              <a:rPr lang="en-US" b="1" dirty="0" smtClean="0">
                <a:solidFill>
                  <a:srgbClr val="008000"/>
                </a:solidFill>
              </a:rPr>
              <a:t>The Student</a:t>
            </a:r>
          </a:p>
          <a:p>
            <a:pPr lvl="2"/>
            <a:r>
              <a:rPr lang="en-US" sz="2200" dirty="0" smtClean="0"/>
              <a:t>Name</a:t>
            </a:r>
          </a:p>
          <a:p>
            <a:pPr lvl="2"/>
            <a:r>
              <a:rPr lang="en-US" sz="2200" dirty="0" smtClean="0"/>
              <a:t>Date of Birth</a:t>
            </a:r>
          </a:p>
          <a:p>
            <a:pPr lvl="2"/>
            <a:r>
              <a:rPr lang="en-US" sz="2200" dirty="0" smtClean="0"/>
              <a:t>Grade</a:t>
            </a:r>
          </a:p>
          <a:p>
            <a:pPr lvl="2"/>
            <a:r>
              <a:rPr lang="en-US" sz="2200" dirty="0" smtClean="0"/>
              <a:t>Physical Limitation or Reading Disability</a:t>
            </a:r>
          </a:p>
          <a:p>
            <a:pPr lvl="2"/>
            <a:r>
              <a:rPr lang="en-US" sz="2200" dirty="0" smtClean="0"/>
              <a:t>Competent authority</a:t>
            </a:r>
          </a:p>
          <a:p>
            <a:pPr lvl="2"/>
            <a:r>
              <a:rPr lang="en-US" sz="2200" dirty="0" smtClean="0"/>
              <a:t>IEP complete with date and specific formats required</a:t>
            </a:r>
          </a:p>
          <a:p>
            <a:pPr lvl="2"/>
            <a:r>
              <a:rPr lang="en-US" sz="2200" dirty="0" smtClean="0"/>
              <a:t>If the student is already registered with NIMAS/FL, the NIMAS/FL assigned Student ID number</a:t>
            </a:r>
            <a:endParaRPr lang="en-US" dirty="0" smtClean="0"/>
          </a:p>
        </p:txBody>
      </p:sp>
      <p:pic>
        <p:nvPicPr>
          <p:cNvPr id="25614" name="Picture 14" descr="C:\Users\MAS\AppData\Local\Microsoft\Windows\Temporary Internet Files\Content.IE5\FIC932O2\MCj04260520000[1].wmf"/>
          <p:cNvPicPr>
            <a:picLocks noChangeAspect="1" noChangeArrowheads="1"/>
          </p:cNvPicPr>
          <p:nvPr/>
        </p:nvPicPr>
        <p:blipFill>
          <a:blip r:embed="rId2" cstate="print">
            <a:duotone>
              <a:schemeClr val="accent3">
                <a:shade val="45000"/>
                <a:satMod val="135000"/>
              </a:schemeClr>
              <a:prstClr val="white"/>
            </a:duotone>
          </a:blip>
          <a:srcRect/>
          <a:stretch>
            <a:fillRect/>
          </a:stretch>
        </p:blipFill>
        <p:spPr bwMode="auto">
          <a:xfrm>
            <a:off x="6705600" y="2133600"/>
            <a:ext cx="1676400" cy="17526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229600" cy="1143000"/>
          </a:xfrm>
        </p:spPr>
        <p:txBody>
          <a:bodyPr/>
          <a:lstStyle/>
          <a:p>
            <a:r>
              <a:rPr lang="en-US" dirty="0" smtClean="0"/>
              <a:t>Before You Order</a:t>
            </a:r>
            <a:endParaRPr lang="en-US" dirty="0"/>
          </a:p>
        </p:txBody>
      </p:sp>
      <p:sp>
        <p:nvSpPr>
          <p:cNvPr id="3" name="Content Placeholder 2"/>
          <p:cNvSpPr>
            <a:spLocks noGrp="1"/>
          </p:cNvSpPr>
          <p:nvPr>
            <p:ph idx="1"/>
          </p:nvPr>
        </p:nvSpPr>
        <p:spPr>
          <a:xfrm>
            <a:off x="457200" y="1600201"/>
            <a:ext cx="8229600" cy="1066800"/>
          </a:xfrm>
        </p:spPr>
        <p:txBody>
          <a:bodyPr/>
          <a:lstStyle/>
          <a:p>
            <a:r>
              <a:rPr lang="en-US" dirty="0" smtClean="0"/>
              <a:t>Gather all information regarding:</a:t>
            </a:r>
          </a:p>
          <a:p>
            <a:pPr lvl="1"/>
            <a:r>
              <a:rPr lang="en-US" sz="2400" b="1" dirty="0" smtClean="0">
                <a:solidFill>
                  <a:srgbClr val="008000"/>
                </a:solidFill>
              </a:rPr>
              <a:t>The Book(s)</a:t>
            </a:r>
          </a:p>
          <a:p>
            <a:pPr>
              <a:buNone/>
            </a:pPr>
            <a:endParaRPr lang="en-US" dirty="0" smtClean="0"/>
          </a:p>
        </p:txBody>
      </p:sp>
      <p:sp>
        <p:nvSpPr>
          <p:cNvPr id="4" name="Content Placeholder 2"/>
          <p:cNvSpPr txBox="1">
            <a:spLocks/>
          </p:cNvSpPr>
          <p:nvPr/>
        </p:nvSpPr>
        <p:spPr bwMode="auto">
          <a:xfrm>
            <a:off x="457200" y="2590800"/>
            <a:ext cx="8229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None/>
              <a:tabLst/>
              <a:defRPr/>
            </a:pPr>
            <a:endParaRPr kumimoji="0" lang="en-US" sz="32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
        <p:nvSpPr>
          <p:cNvPr id="5" name="Rectangle 4"/>
          <p:cNvSpPr/>
          <p:nvPr/>
        </p:nvSpPr>
        <p:spPr>
          <a:xfrm>
            <a:off x="1447800" y="2667000"/>
            <a:ext cx="7391400" cy="2677656"/>
          </a:xfrm>
          <a:prstGeom prst="rect">
            <a:avLst/>
          </a:prstGeom>
        </p:spPr>
        <p:txBody>
          <a:bodyPr wrap="square" numCol="2">
            <a:spAutoFit/>
          </a:bodyPr>
          <a:lstStyle/>
          <a:p>
            <a:pPr>
              <a:buFont typeface="Arial" pitchFamily="34" charset="0"/>
              <a:buChar char="•"/>
            </a:pPr>
            <a:r>
              <a:rPr lang="en-US" sz="2400" dirty="0" smtClean="0"/>
              <a:t>ISBN*</a:t>
            </a:r>
          </a:p>
          <a:p>
            <a:pPr>
              <a:buFont typeface="Arial" pitchFamily="34" charset="0"/>
              <a:buChar char="•"/>
            </a:pPr>
            <a:r>
              <a:rPr lang="en-US" sz="2400" dirty="0" smtClean="0"/>
              <a:t>Title</a:t>
            </a:r>
          </a:p>
          <a:p>
            <a:pPr>
              <a:buFont typeface="Arial" pitchFamily="34" charset="0"/>
              <a:buChar char="•"/>
            </a:pPr>
            <a:r>
              <a:rPr lang="en-US" sz="2400" dirty="0" smtClean="0"/>
              <a:t>Author(s)</a:t>
            </a:r>
          </a:p>
          <a:p>
            <a:pPr>
              <a:buFont typeface="Arial" pitchFamily="34" charset="0"/>
              <a:buChar char="•"/>
            </a:pPr>
            <a:r>
              <a:rPr lang="en-US" sz="2400" dirty="0" smtClean="0"/>
              <a:t>Copyright Date</a:t>
            </a:r>
          </a:p>
          <a:p>
            <a:pPr>
              <a:buFont typeface="Arial" pitchFamily="34" charset="0"/>
              <a:buChar char="•"/>
            </a:pPr>
            <a:r>
              <a:rPr lang="en-US" sz="2400" dirty="0" smtClean="0"/>
              <a:t>Publisher</a:t>
            </a:r>
          </a:p>
          <a:p>
            <a:endParaRPr lang="en-US" sz="2400" dirty="0" smtClean="0"/>
          </a:p>
          <a:p>
            <a:endParaRPr lang="en-US" sz="2400" dirty="0" smtClean="0"/>
          </a:p>
          <a:p>
            <a:pPr>
              <a:buFont typeface="Arial" pitchFamily="34" charset="0"/>
              <a:buChar char="•"/>
            </a:pPr>
            <a:r>
              <a:rPr lang="en-US" sz="2400" dirty="0" smtClean="0"/>
              <a:t>Alternate Format required</a:t>
            </a:r>
          </a:p>
          <a:p>
            <a:pPr>
              <a:buFont typeface="Arial" pitchFamily="34" charset="0"/>
              <a:buChar char="•"/>
            </a:pPr>
            <a:r>
              <a:rPr lang="en-US" sz="2400" dirty="0" smtClean="0"/>
              <a:t>Shipping Location</a:t>
            </a:r>
          </a:p>
          <a:p>
            <a:pPr>
              <a:buFont typeface="Arial" pitchFamily="34" charset="0"/>
              <a:buChar char="•"/>
            </a:pPr>
            <a:r>
              <a:rPr lang="en-US" sz="2400" dirty="0" smtClean="0"/>
              <a:t>Subject</a:t>
            </a:r>
          </a:p>
          <a:p>
            <a:pPr>
              <a:buFont typeface="Arial" pitchFamily="34" charset="0"/>
              <a:buChar char="•"/>
            </a:pPr>
            <a:r>
              <a:rPr lang="en-US" sz="2400" dirty="0" smtClean="0"/>
              <a:t>Grade level</a:t>
            </a:r>
          </a:p>
          <a:p>
            <a:pPr>
              <a:buFont typeface="Arial" pitchFamily="34" charset="0"/>
              <a:buChar char="•"/>
            </a:pPr>
            <a:r>
              <a:rPr lang="en-US" sz="2400" dirty="0" smtClean="0"/>
              <a:t>Alternate versions</a:t>
            </a:r>
            <a:endParaRPr lang="en-US" sz="2400" dirty="0"/>
          </a:p>
        </p:txBody>
      </p:sp>
      <p:sp>
        <p:nvSpPr>
          <p:cNvPr id="6" name="TextBox 5"/>
          <p:cNvSpPr txBox="1"/>
          <p:nvPr/>
        </p:nvSpPr>
        <p:spPr>
          <a:xfrm>
            <a:off x="495300" y="5410200"/>
            <a:ext cx="8229600" cy="830997"/>
          </a:xfrm>
          <a:prstGeom prst="rect">
            <a:avLst/>
          </a:prstGeom>
          <a:noFill/>
        </p:spPr>
        <p:txBody>
          <a:bodyPr wrap="square" rtlCol="0">
            <a:spAutoFit/>
          </a:bodyPr>
          <a:lstStyle/>
          <a:p>
            <a:r>
              <a:rPr lang="en-US" sz="1600" dirty="0" smtClean="0"/>
              <a:t>*ISBN, or International Standard Book Number, is a unique numeric identifier. The ISBN has either 10 or 13 digits. A national edition of a textbook will have a different ISBN than a Florida Edition.</a:t>
            </a:r>
          </a:p>
        </p:txBody>
      </p:sp>
      <p:pic>
        <p:nvPicPr>
          <p:cNvPr id="26632" name="Picture 8" descr="C:\Users\MAS\AppData\Local\Microsoft\Windows\Temporary Internet Files\Content.IE5\TB21KDSS\MPj03165060000[1].jpg"/>
          <p:cNvPicPr>
            <a:picLocks noChangeAspect="1" noChangeArrowheads="1"/>
          </p:cNvPicPr>
          <p:nvPr/>
        </p:nvPicPr>
        <p:blipFill>
          <a:blip r:embed="rId3" cstate="print"/>
          <a:srcRect/>
          <a:stretch>
            <a:fillRect/>
          </a:stretch>
        </p:blipFill>
        <p:spPr bwMode="auto">
          <a:xfrm>
            <a:off x="533400" y="4572000"/>
            <a:ext cx="8001000" cy="83515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There’s a Lot to Learn Before Placing an Order</a:t>
            </a:r>
            <a:endParaRPr lang="en-US" dirty="0"/>
          </a:p>
        </p:txBody>
      </p:sp>
      <p:sp>
        <p:nvSpPr>
          <p:cNvPr id="3" name="Content Placeholder 2"/>
          <p:cNvSpPr>
            <a:spLocks noGrp="1"/>
          </p:cNvSpPr>
          <p:nvPr>
            <p:ph idx="1"/>
          </p:nvPr>
        </p:nvSpPr>
        <p:spPr>
          <a:xfrm>
            <a:off x="457200" y="1600200"/>
            <a:ext cx="8229600" cy="4876800"/>
          </a:xfrm>
        </p:spPr>
        <p:txBody>
          <a:bodyPr numCol="2"/>
          <a:lstStyle/>
          <a:p>
            <a:r>
              <a:rPr lang="en-US" sz="1800" dirty="0" smtClean="0">
                <a:cs typeface="Arial" pitchFamily="34" charset="0"/>
              </a:rPr>
              <a:t>NIMAS</a:t>
            </a:r>
          </a:p>
          <a:p>
            <a:r>
              <a:rPr lang="en-US" sz="1800" dirty="0" smtClean="0">
                <a:cs typeface="Arial" pitchFamily="34" charset="0"/>
              </a:rPr>
              <a:t>NIMAC</a:t>
            </a:r>
          </a:p>
          <a:p>
            <a:r>
              <a:rPr lang="en-US" sz="1800" dirty="0" smtClean="0">
                <a:cs typeface="Arial" pitchFamily="34" charset="0"/>
              </a:rPr>
              <a:t>IDEA</a:t>
            </a:r>
          </a:p>
          <a:p>
            <a:r>
              <a:rPr lang="en-US" sz="1800" dirty="0" smtClean="0">
                <a:cs typeface="Arial" pitchFamily="34" charset="0"/>
              </a:rPr>
              <a:t>Copyright and Exemptions</a:t>
            </a:r>
          </a:p>
          <a:p>
            <a:pPr lvl="1"/>
            <a:r>
              <a:rPr lang="en-US" sz="1800" dirty="0" smtClean="0">
                <a:latin typeface="Arial" pitchFamily="34" charset="0"/>
                <a:cs typeface="Arial" pitchFamily="34" charset="0"/>
              </a:rPr>
              <a:t>Chaffee</a:t>
            </a:r>
          </a:p>
          <a:p>
            <a:r>
              <a:rPr lang="en-US" sz="1800" dirty="0" smtClean="0">
                <a:cs typeface="Arial" pitchFamily="34" charset="0"/>
              </a:rPr>
              <a:t>Specialized Formats</a:t>
            </a:r>
          </a:p>
          <a:p>
            <a:r>
              <a:rPr lang="en-US" sz="1800" dirty="0" smtClean="0">
                <a:cs typeface="Arial" pitchFamily="34" charset="0"/>
              </a:rPr>
              <a:t>Eligible Students</a:t>
            </a:r>
          </a:p>
          <a:p>
            <a:pPr lvl="1"/>
            <a:r>
              <a:rPr lang="en-US" sz="1800" dirty="0" smtClean="0">
                <a:latin typeface="Arial" pitchFamily="34" charset="0"/>
                <a:cs typeface="Arial" pitchFamily="34" charset="0"/>
              </a:rPr>
              <a:t>Physical Limitations</a:t>
            </a:r>
          </a:p>
          <a:p>
            <a:pPr lvl="1"/>
            <a:r>
              <a:rPr lang="en-US" sz="1800" dirty="0" smtClean="0">
                <a:latin typeface="Arial" pitchFamily="34" charset="0"/>
                <a:cs typeface="Arial" pitchFamily="34" charset="0"/>
              </a:rPr>
              <a:t>Print Disabilities</a:t>
            </a:r>
          </a:p>
          <a:p>
            <a:pPr lvl="1"/>
            <a:r>
              <a:rPr lang="en-US" sz="1800" dirty="0" smtClean="0">
                <a:latin typeface="Arial" pitchFamily="34" charset="0"/>
                <a:cs typeface="Arial" pitchFamily="34" charset="0"/>
              </a:rPr>
              <a:t>Organic Dysfunction</a:t>
            </a:r>
          </a:p>
          <a:p>
            <a:pPr lvl="1"/>
            <a:r>
              <a:rPr lang="en-US" sz="1800" dirty="0" smtClean="0">
                <a:latin typeface="Arial" pitchFamily="34" charset="0"/>
                <a:cs typeface="Arial" pitchFamily="34" charset="0"/>
              </a:rPr>
              <a:t>Competent Authority</a:t>
            </a:r>
          </a:p>
          <a:p>
            <a:pPr lvl="1"/>
            <a:r>
              <a:rPr lang="en-US" sz="1800" dirty="0" smtClean="0">
                <a:latin typeface="Arial" pitchFamily="34" charset="0"/>
                <a:cs typeface="Arial" pitchFamily="34" charset="0"/>
              </a:rPr>
              <a:t>Certifying Professionals</a:t>
            </a:r>
          </a:p>
          <a:p>
            <a:r>
              <a:rPr lang="en-US" sz="1800" dirty="0" smtClean="0">
                <a:cs typeface="Arial" pitchFamily="34" charset="0"/>
              </a:rPr>
              <a:t>IEP Individual Educational Plan</a:t>
            </a:r>
          </a:p>
          <a:p>
            <a:pPr>
              <a:buNone/>
            </a:pPr>
            <a:endParaRPr lang="en-US" sz="1800" dirty="0" smtClean="0">
              <a:cs typeface="Arial" pitchFamily="34" charset="0"/>
            </a:endParaRPr>
          </a:p>
          <a:p>
            <a:pPr>
              <a:buNone/>
            </a:pPr>
            <a:endParaRPr lang="en-US" sz="1800" dirty="0" smtClean="0">
              <a:cs typeface="Arial" pitchFamily="34" charset="0"/>
            </a:endParaRPr>
          </a:p>
          <a:p>
            <a:r>
              <a:rPr lang="en-US" sz="1800" dirty="0" smtClean="0">
                <a:cs typeface="Arial" pitchFamily="34" charset="0"/>
              </a:rPr>
              <a:t>Available Materials</a:t>
            </a:r>
          </a:p>
          <a:p>
            <a:pPr lvl="1"/>
            <a:r>
              <a:rPr lang="en-US" sz="1800" dirty="0" smtClean="0">
                <a:latin typeface="Arial" pitchFamily="34" charset="0"/>
                <a:cs typeface="Arial" pitchFamily="34" charset="0"/>
              </a:rPr>
              <a:t>Core Instructional Materials</a:t>
            </a:r>
          </a:p>
          <a:p>
            <a:pPr lvl="1"/>
            <a:r>
              <a:rPr lang="en-US" sz="1800" dirty="0" smtClean="0">
                <a:latin typeface="Arial" pitchFamily="34" charset="0"/>
                <a:cs typeface="Arial" pitchFamily="34" charset="0"/>
              </a:rPr>
              <a:t>ISBN </a:t>
            </a:r>
          </a:p>
          <a:p>
            <a:pPr lvl="1"/>
            <a:r>
              <a:rPr lang="en-US" sz="1800" dirty="0" smtClean="0">
                <a:latin typeface="Arial" pitchFamily="34" charset="0"/>
                <a:cs typeface="Arial" pitchFamily="34" charset="0"/>
              </a:rPr>
              <a:t>Copyright Dates</a:t>
            </a:r>
          </a:p>
          <a:p>
            <a:pPr lvl="1"/>
            <a:r>
              <a:rPr lang="en-US" sz="1800" dirty="0" smtClean="0">
                <a:latin typeface="Arial" pitchFamily="34" charset="0"/>
                <a:cs typeface="Arial" pitchFamily="34" charset="0"/>
              </a:rPr>
              <a:t>Titles</a:t>
            </a:r>
          </a:p>
          <a:p>
            <a:pPr lvl="1"/>
            <a:r>
              <a:rPr lang="en-US" sz="1800" dirty="0" err="1" smtClean="0">
                <a:latin typeface="Arial" pitchFamily="34" charset="0"/>
                <a:cs typeface="Arial" pitchFamily="34" charset="0"/>
              </a:rPr>
              <a:t>Inkprints</a:t>
            </a:r>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Digital text </a:t>
            </a:r>
          </a:p>
          <a:p>
            <a:pPr lvl="1"/>
            <a:r>
              <a:rPr lang="en-US" sz="1800" dirty="0" smtClean="0">
                <a:latin typeface="Arial" pitchFamily="34" charset="0"/>
                <a:cs typeface="Arial" pitchFamily="34" charset="0"/>
              </a:rPr>
              <a:t>File sizes and bandwidth</a:t>
            </a:r>
          </a:p>
          <a:p>
            <a:r>
              <a:rPr lang="en-US" sz="1800" dirty="0" smtClean="0">
                <a:cs typeface="Arial" pitchFamily="34" charset="0"/>
              </a:rPr>
              <a:t>Available Technical Assistance</a:t>
            </a:r>
          </a:p>
          <a:p>
            <a:pPr lvl="1"/>
            <a:r>
              <a:rPr lang="en-US" sz="1800" dirty="0" smtClean="0">
                <a:latin typeface="Arial" pitchFamily="34" charset="0"/>
                <a:cs typeface="Arial" pitchFamily="34" charset="0"/>
              </a:rPr>
              <a:t>Regional Technology Specialists</a:t>
            </a:r>
          </a:p>
          <a:p>
            <a:r>
              <a:rPr lang="en-US" sz="1800" dirty="0" smtClean="0">
                <a:cs typeface="Arial" pitchFamily="34" charset="0"/>
              </a:rPr>
              <a:t>Digital Formats</a:t>
            </a:r>
          </a:p>
          <a:p>
            <a:pPr lvl="1"/>
            <a:r>
              <a:rPr lang="en-US" sz="1800" b="1" dirty="0" smtClean="0">
                <a:latin typeface="Arial" pitchFamily="34" charset="0"/>
                <a:cs typeface="Arial" pitchFamily="34" charset="0"/>
              </a:rPr>
              <a:t>DAISY</a:t>
            </a:r>
          </a:p>
          <a:p>
            <a:pPr lvl="1"/>
            <a:r>
              <a:rPr lang="en-US" sz="1800" b="1" dirty="0" smtClean="0">
                <a:latin typeface="Arial" pitchFamily="34" charset="0"/>
                <a:cs typeface="Arial" pitchFamily="34" charset="0"/>
              </a:rPr>
              <a:t>DTB</a:t>
            </a:r>
          </a:p>
          <a:p>
            <a:pPr lvl="1"/>
            <a:r>
              <a:rPr lang="en-US" sz="1800" b="1" dirty="0" smtClean="0">
                <a:latin typeface="Arial" pitchFamily="34" charset="0"/>
                <a:cs typeface="Arial" pitchFamily="34" charset="0"/>
              </a:rPr>
              <a:t>HTML</a:t>
            </a:r>
          </a:p>
          <a:p>
            <a:pPr lvl="1"/>
            <a:r>
              <a:rPr lang="en-US" sz="1800" b="1" dirty="0" smtClean="0">
                <a:latin typeface="Arial" pitchFamily="34" charset="0"/>
                <a:cs typeface="Arial" pitchFamily="34" charset="0"/>
              </a:rPr>
              <a:t>RTF</a:t>
            </a:r>
            <a:endParaRPr lang="en-US" sz="1800" b="1" dirty="0">
              <a:latin typeface="Arial" pitchFamily="34" charset="0"/>
              <a:cs typeface="Arial" pitchFamily="34" charset="0"/>
            </a:endParaRPr>
          </a:p>
        </p:txBody>
      </p:sp>
      <p:pic>
        <p:nvPicPr>
          <p:cNvPr id="7171" name="Picture 3" descr="C:\Users\MAS\AppData\Local\Microsoft\Windows\Temporary Internet Files\Content.IE5\TB21KDSS\MCj04361530000[1].wmf"/>
          <p:cNvPicPr>
            <a:picLocks noChangeAspect="1" noChangeArrowheads="1"/>
          </p:cNvPicPr>
          <p:nvPr/>
        </p:nvPicPr>
        <p:blipFill>
          <a:blip r:embed="rId3" cstate="print"/>
          <a:srcRect/>
          <a:stretch>
            <a:fillRect/>
          </a:stretch>
        </p:blipFill>
        <p:spPr bwMode="auto">
          <a:xfrm>
            <a:off x="6548582" y="4953000"/>
            <a:ext cx="1533236" cy="158115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5" name="Picture 9" descr="C:\Users\MAS\AppData\Local\Microsoft\Windows\Temporary Internet Files\Content.IE5\27N4REH4\MCj04396050000[1].png"/>
          <p:cNvPicPr>
            <a:picLocks noChangeAspect="1" noChangeArrowheads="1"/>
          </p:cNvPicPr>
          <p:nvPr/>
        </p:nvPicPr>
        <p:blipFill>
          <a:blip r:embed="rId3" cstate="print"/>
          <a:srcRect/>
          <a:stretch>
            <a:fillRect/>
          </a:stretch>
        </p:blipFill>
        <p:spPr bwMode="auto">
          <a:xfrm>
            <a:off x="2705100" y="2971800"/>
            <a:ext cx="3581400" cy="3581400"/>
          </a:xfrm>
          <a:prstGeom prst="rect">
            <a:avLst/>
          </a:prstGeom>
          <a:noFill/>
        </p:spPr>
      </p:pic>
      <p:sp>
        <p:nvSpPr>
          <p:cNvPr id="9218" name="TextBox 1"/>
          <p:cNvSpPr txBox="1">
            <a:spLocks noChangeArrowheads="1"/>
          </p:cNvSpPr>
          <p:nvPr/>
        </p:nvSpPr>
        <p:spPr bwMode="auto">
          <a:xfrm>
            <a:off x="1219200" y="457200"/>
            <a:ext cx="6553200" cy="3139321"/>
          </a:xfrm>
          <a:prstGeom prst="rect">
            <a:avLst/>
          </a:prstGeom>
          <a:noFill/>
          <a:ln w="9525">
            <a:noFill/>
            <a:miter lim="800000"/>
            <a:headEnd/>
            <a:tailEnd/>
          </a:ln>
        </p:spPr>
        <p:txBody>
          <a:bodyPr>
            <a:spAutoFit/>
          </a:bodyPr>
          <a:lstStyle/>
          <a:p>
            <a:pPr algn="ctr"/>
            <a:r>
              <a:rPr lang="en-US" sz="4800" dirty="0" smtClean="0">
                <a:latin typeface="Arial" pitchFamily="34" charset="0"/>
                <a:cs typeface="Arial" pitchFamily="34" charset="0"/>
              </a:rPr>
              <a:t>Available Materials</a:t>
            </a:r>
          </a:p>
          <a:p>
            <a:pPr algn="ctr"/>
            <a:r>
              <a:rPr lang="en-US" sz="4800" dirty="0" smtClean="0">
                <a:latin typeface="Arial" pitchFamily="34" charset="0"/>
                <a:cs typeface="Arial" pitchFamily="34" charset="0"/>
              </a:rPr>
              <a:t>for Students with</a:t>
            </a:r>
          </a:p>
          <a:p>
            <a:pPr algn="ctr"/>
            <a:r>
              <a:rPr lang="en-US" sz="4800" dirty="0" smtClean="0">
                <a:latin typeface="Arial" pitchFamily="34" charset="0"/>
                <a:cs typeface="Arial" pitchFamily="34" charset="0"/>
              </a:rPr>
              <a:t>Print Disabilities</a:t>
            </a:r>
            <a:endParaRPr lang="en-US" sz="4800" i="1" dirty="0">
              <a:latin typeface="Arial" pitchFamily="34" charset="0"/>
              <a:cs typeface="Arial" pitchFamily="34" charset="0"/>
            </a:endParaRPr>
          </a:p>
          <a:p>
            <a:pPr algn="ctr"/>
            <a:endParaRPr lang="en-US" sz="5400" dirty="0">
              <a:latin typeface="Calibri" pitchFamily="34" charset="0"/>
            </a:endParaRPr>
          </a:p>
        </p:txBody>
      </p:sp>
      <p:sp>
        <p:nvSpPr>
          <p:cNvPr id="4" name="Rectangle 3"/>
          <p:cNvSpPr/>
          <p:nvPr/>
        </p:nvSpPr>
        <p:spPr>
          <a:xfrm>
            <a:off x="-457200" y="3124200"/>
            <a:ext cx="5580374" cy="584775"/>
          </a:xfrm>
          <a:prstGeom prst="rect">
            <a:avLst/>
          </a:prstGeom>
          <a:noFill/>
        </p:spPr>
        <p:txBody>
          <a:bodyPr wrap="none" lIns="91440" tIns="45720" rIns="91440" bIns="45720">
            <a:spAutoFit/>
            <a:scene3d>
              <a:camera prst="perspectiveContrastingRightFacing"/>
              <a:lightRig rig="threePt" dir="t"/>
            </a:scene3d>
          </a:bodyPr>
          <a:lstStyle/>
          <a:p>
            <a:pPr algn="ctr"/>
            <a:r>
              <a:rPr lang="en-US" sz="3200" b="1" dirty="0" smtClean="0">
                <a:solidFill>
                  <a:srgbClr val="008000"/>
                </a:solidFill>
              </a:rPr>
              <a:t>Core Instructional Materials</a:t>
            </a:r>
            <a:endParaRPr lang="en-US" sz="3200" b="1" dirty="0">
              <a:solidFill>
                <a:srgbClr val="008000"/>
              </a:solidFill>
            </a:endParaRPr>
          </a:p>
        </p:txBody>
      </p:sp>
      <p:sp>
        <p:nvSpPr>
          <p:cNvPr id="6" name="Rectangle 5"/>
          <p:cNvSpPr/>
          <p:nvPr/>
        </p:nvSpPr>
        <p:spPr>
          <a:xfrm>
            <a:off x="0" y="5867400"/>
            <a:ext cx="4256422" cy="400110"/>
          </a:xfrm>
          <a:prstGeom prst="rect">
            <a:avLst/>
          </a:prstGeom>
          <a:noFill/>
          <a:effectLst>
            <a:reflection blurRad="6350" stA="52000" endA="300" endPos="35000" dir="5400000" sy="-100000" algn="bl" rotWithShape="0"/>
          </a:effectLst>
          <a:scene3d>
            <a:camera prst="isometricOffAxis2Left"/>
            <a:lightRig rig="threePt" dir="t"/>
          </a:scene3d>
        </p:spPr>
        <p:txBody>
          <a:bodyPr wrap="none" lIns="91440" tIns="45720" rIns="91440" bIns="45720">
            <a:spAutoFit/>
            <a:scene3d>
              <a:camera prst="orthographicFront"/>
              <a:lightRig rig="threePt" dir="t"/>
            </a:scene3d>
            <a:sp3d prstMaterial="dkEdge"/>
          </a:bodyPr>
          <a:lstStyle/>
          <a:p>
            <a:pPr algn="ctr"/>
            <a:r>
              <a:rPr lang="en-US" sz="2000" b="1" dirty="0" smtClean="0">
                <a:solidFill>
                  <a:srgbClr val="008000"/>
                </a:solidFill>
              </a:rPr>
              <a:t>Copyright Date &gt; August 18, 2006</a:t>
            </a:r>
            <a:endParaRPr lang="en-US" sz="2000" b="1" dirty="0">
              <a:solidFill>
                <a:srgbClr val="008000"/>
              </a:solidFill>
            </a:endParaRPr>
          </a:p>
        </p:txBody>
      </p:sp>
      <p:sp>
        <p:nvSpPr>
          <p:cNvPr id="7" name="Rectangle 6"/>
          <p:cNvSpPr/>
          <p:nvPr/>
        </p:nvSpPr>
        <p:spPr>
          <a:xfrm>
            <a:off x="4191000" y="3581400"/>
            <a:ext cx="5632247" cy="707886"/>
          </a:xfrm>
          <a:prstGeom prst="rect">
            <a:avLst/>
          </a:prstGeom>
          <a:noFill/>
        </p:spPr>
        <p:txBody>
          <a:bodyPr wrap="square" lIns="91440" tIns="45720" rIns="91440" bIns="45720">
            <a:spAutoFit/>
            <a:scene3d>
              <a:camera prst="isometricOffAxis1Left"/>
              <a:lightRig rig="threePt" dir="t"/>
            </a:scene3d>
          </a:bodyPr>
          <a:lstStyle/>
          <a:p>
            <a:pPr algn="ctr"/>
            <a:r>
              <a:rPr lang="en-US" sz="4000" dirty="0" smtClean="0">
                <a:solidFill>
                  <a:srgbClr val="008000"/>
                </a:solidFill>
              </a:rPr>
              <a:t>State Adopted Materials</a:t>
            </a:r>
            <a:endParaRPr lang="en-US" sz="4000" dirty="0">
              <a:solidFill>
                <a:srgbClr val="008000"/>
              </a:solidFill>
            </a:endParaRPr>
          </a:p>
        </p:txBody>
      </p:sp>
      <p:sp>
        <p:nvSpPr>
          <p:cNvPr id="8" name="TextBox 7"/>
          <p:cNvSpPr txBox="1"/>
          <p:nvPr/>
        </p:nvSpPr>
        <p:spPr>
          <a:xfrm>
            <a:off x="457200" y="2133600"/>
            <a:ext cx="2133600" cy="584775"/>
          </a:xfrm>
          <a:prstGeom prst="rect">
            <a:avLst/>
          </a:prstGeom>
          <a:noFill/>
          <a:effectLst>
            <a:reflection blurRad="6350" stA="50000" endA="300" endPos="55000" dir="5400000" sy="-100000" algn="bl" rotWithShape="0"/>
          </a:effectLst>
          <a:scene3d>
            <a:camera prst="isometricRightUp"/>
            <a:lightRig rig="threePt" dir="t"/>
          </a:scene3d>
        </p:spPr>
        <p:txBody>
          <a:bodyPr wrap="square" rtlCol="0">
            <a:spAutoFit/>
          </a:bodyPr>
          <a:lstStyle/>
          <a:p>
            <a:pPr algn="ctr"/>
            <a:r>
              <a:rPr lang="en-US" sz="3200" b="1" dirty="0" smtClean="0">
                <a:solidFill>
                  <a:srgbClr val="008000"/>
                </a:solidFill>
              </a:rPr>
              <a:t>NIMAC</a:t>
            </a:r>
            <a:endParaRPr lang="en-US" sz="3200" b="1" dirty="0">
              <a:solidFill>
                <a:srgbClr val="008000"/>
              </a:solidFill>
            </a:endParaRPr>
          </a:p>
        </p:txBody>
      </p:sp>
      <p:sp>
        <p:nvSpPr>
          <p:cNvPr id="9" name="TextBox 8"/>
          <p:cNvSpPr txBox="1"/>
          <p:nvPr/>
        </p:nvSpPr>
        <p:spPr>
          <a:xfrm>
            <a:off x="4343400" y="5257800"/>
            <a:ext cx="4343400" cy="369332"/>
          </a:xfrm>
          <a:prstGeom prst="rect">
            <a:avLst/>
          </a:prstGeom>
          <a:noFill/>
          <a:effectLst>
            <a:glow rad="101600">
              <a:schemeClr val="accent3">
                <a:satMod val="175000"/>
                <a:alpha val="40000"/>
              </a:schemeClr>
            </a:glow>
          </a:effectLst>
          <a:scene3d>
            <a:camera prst="perspectiveContrastingRightFacing"/>
            <a:lightRig rig="threePt" dir="t"/>
          </a:scene3d>
        </p:spPr>
        <p:txBody>
          <a:bodyPr wrap="square" rtlCol="0">
            <a:spAutoFit/>
          </a:bodyPr>
          <a:lstStyle/>
          <a:p>
            <a:pPr algn="ctr"/>
            <a:r>
              <a:rPr lang="en-US" b="1" dirty="0" smtClean="0">
                <a:solidFill>
                  <a:srgbClr val="008000"/>
                </a:solidFill>
              </a:rPr>
              <a:t>D</a:t>
            </a:r>
            <a:r>
              <a:rPr lang="en-US" dirty="0" smtClean="0">
                <a:solidFill>
                  <a:srgbClr val="008000"/>
                </a:solidFill>
              </a:rPr>
              <a:t>igital </a:t>
            </a:r>
            <a:r>
              <a:rPr lang="en-US" b="1" dirty="0" smtClean="0">
                <a:solidFill>
                  <a:srgbClr val="008000"/>
                </a:solidFill>
              </a:rPr>
              <a:t>A</a:t>
            </a:r>
            <a:r>
              <a:rPr lang="en-US" dirty="0" smtClean="0">
                <a:solidFill>
                  <a:srgbClr val="008000"/>
                </a:solidFill>
              </a:rPr>
              <a:t>ccessible </a:t>
            </a:r>
            <a:r>
              <a:rPr lang="en-US" b="1" dirty="0" smtClean="0">
                <a:solidFill>
                  <a:srgbClr val="008000"/>
                </a:solidFill>
              </a:rPr>
              <a:t>I</a:t>
            </a:r>
            <a:r>
              <a:rPr lang="en-US" dirty="0" smtClean="0">
                <a:solidFill>
                  <a:srgbClr val="008000"/>
                </a:solidFill>
              </a:rPr>
              <a:t>nformation </a:t>
            </a:r>
            <a:r>
              <a:rPr lang="en-US" b="1" dirty="0" err="1" smtClean="0">
                <a:solidFill>
                  <a:srgbClr val="008000"/>
                </a:solidFill>
              </a:rPr>
              <a:t>SY</a:t>
            </a:r>
            <a:r>
              <a:rPr lang="en-US" dirty="0" err="1" smtClean="0">
                <a:solidFill>
                  <a:srgbClr val="008000"/>
                </a:solidFill>
              </a:rPr>
              <a:t>stem</a:t>
            </a:r>
            <a:endParaRPr lang="en-US" dirty="0">
              <a:solidFill>
                <a:srgbClr val="008000"/>
              </a:solidFill>
            </a:endParaRPr>
          </a:p>
        </p:txBody>
      </p:sp>
      <p:sp>
        <p:nvSpPr>
          <p:cNvPr id="10" name="TextBox 9"/>
          <p:cNvSpPr txBox="1"/>
          <p:nvPr/>
        </p:nvSpPr>
        <p:spPr>
          <a:xfrm>
            <a:off x="5867400" y="5725180"/>
            <a:ext cx="2667000" cy="523220"/>
          </a:xfrm>
          <a:prstGeom prst="rect">
            <a:avLst/>
          </a:prstGeom>
          <a:noFill/>
          <a:effectLst>
            <a:reflection blurRad="6350" stA="50000" endA="300" endPos="55000" dir="5400000" sy="-100000" algn="bl" rotWithShape="0"/>
          </a:effectLst>
          <a:scene3d>
            <a:camera prst="isometricOffAxis1Right"/>
            <a:lightRig rig="threePt" dir="t"/>
          </a:scene3d>
        </p:spPr>
        <p:txBody>
          <a:bodyPr wrap="square" rtlCol="0">
            <a:spAutoFit/>
          </a:bodyPr>
          <a:lstStyle/>
          <a:p>
            <a:pPr algn="ctr"/>
            <a:r>
              <a:rPr lang="en-US" sz="2800" b="1" dirty="0" smtClean="0">
                <a:solidFill>
                  <a:srgbClr val="008000"/>
                </a:solidFill>
              </a:rPr>
              <a:t>D</a:t>
            </a:r>
            <a:r>
              <a:rPr lang="en-US" sz="2800" dirty="0" smtClean="0">
                <a:solidFill>
                  <a:srgbClr val="008000"/>
                </a:solidFill>
              </a:rPr>
              <a:t>igital</a:t>
            </a:r>
            <a:r>
              <a:rPr lang="en-US" dirty="0" smtClean="0">
                <a:solidFill>
                  <a:srgbClr val="008000"/>
                </a:solidFill>
              </a:rPr>
              <a:t> </a:t>
            </a:r>
            <a:r>
              <a:rPr lang="en-US" b="1" dirty="0" smtClean="0">
                <a:solidFill>
                  <a:srgbClr val="008000"/>
                </a:solidFill>
              </a:rPr>
              <a:t>T</a:t>
            </a:r>
            <a:r>
              <a:rPr lang="en-US" dirty="0" smtClean="0">
                <a:solidFill>
                  <a:srgbClr val="008000"/>
                </a:solidFill>
              </a:rPr>
              <a:t>alking </a:t>
            </a:r>
            <a:r>
              <a:rPr lang="en-US" b="1" dirty="0" smtClean="0">
                <a:solidFill>
                  <a:srgbClr val="008000"/>
                </a:solidFill>
              </a:rPr>
              <a:t>B</a:t>
            </a:r>
            <a:r>
              <a:rPr lang="en-US" dirty="0" smtClean="0">
                <a:solidFill>
                  <a:srgbClr val="008000"/>
                </a:solidFill>
              </a:rPr>
              <a:t>ook</a:t>
            </a:r>
            <a:endParaRPr lang="en-US" dirty="0">
              <a:solidFill>
                <a:srgbClr val="008000"/>
              </a:solidFill>
            </a:endParaRPr>
          </a:p>
        </p:txBody>
      </p:sp>
      <p:sp>
        <p:nvSpPr>
          <p:cNvPr id="11" name="TextBox 10"/>
          <p:cNvSpPr txBox="1"/>
          <p:nvPr/>
        </p:nvSpPr>
        <p:spPr>
          <a:xfrm>
            <a:off x="7086600" y="2133600"/>
            <a:ext cx="1524000" cy="369332"/>
          </a:xfrm>
          <a:prstGeom prst="rect">
            <a:avLst/>
          </a:prstGeom>
          <a:noFill/>
          <a:effectLst>
            <a:outerShdw blurRad="50800" dist="38100" dir="5400000" algn="t" rotWithShape="0">
              <a:prstClr val="black">
                <a:alpha val="40000"/>
              </a:prstClr>
            </a:outerShdw>
            <a:reflection blurRad="6350" stA="50000" endA="300" endPos="90000" dist="50800" dir="5400000" sy="-100000" algn="bl" rotWithShape="0"/>
          </a:effectLst>
          <a:scene3d>
            <a:camera prst="perspectiveContrastingLeftFacing"/>
            <a:lightRig rig="threePt" dir="t"/>
          </a:scene3d>
        </p:spPr>
        <p:txBody>
          <a:bodyPr wrap="square" rtlCol="0">
            <a:spAutoFit/>
          </a:bodyPr>
          <a:lstStyle/>
          <a:p>
            <a:pPr algn="ctr"/>
            <a:r>
              <a:rPr lang="en-US" b="1" dirty="0" err="1" smtClean="0">
                <a:solidFill>
                  <a:srgbClr val="008000"/>
                </a:solidFill>
              </a:rPr>
              <a:t>AudioPlus</a:t>
            </a:r>
            <a:endParaRPr lang="en-US" b="1" dirty="0">
              <a:solidFill>
                <a:srgbClr val="008000"/>
              </a:solidFill>
            </a:endParaRPr>
          </a:p>
        </p:txBody>
      </p:sp>
      <p:sp>
        <p:nvSpPr>
          <p:cNvPr id="12" name="TextBox 11"/>
          <p:cNvSpPr txBox="1"/>
          <p:nvPr/>
        </p:nvSpPr>
        <p:spPr>
          <a:xfrm>
            <a:off x="152400" y="4857690"/>
            <a:ext cx="4800600" cy="400110"/>
          </a:xfrm>
          <a:prstGeom prst="rect">
            <a:avLst/>
          </a:prstGeom>
          <a:noFill/>
          <a:effectLst>
            <a:reflection blurRad="6350" stA="50000" endA="300" endPos="55000" dir="5400000" sy="-100000" algn="bl" rotWithShape="0"/>
          </a:effectLst>
          <a:scene3d>
            <a:camera prst="isometricBottomDown"/>
            <a:lightRig rig="threePt" dir="t"/>
          </a:scene3d>
        </p:spPr>
        <p:txBody>
          <a:bodyPr wrap="square" rtlCol="0">
            <a:spAutoFit/>
          </a:bodyPr>
          <a:lstStyle/>
          <a:p>
            <a:pPr algn="ctr"/>
            <a:r>
              <a:rPr lang="en-US" sz="2000" dirty="0" smtClean="0">
                <a:solidFill>
                  <a:srgbClr val="008000"/>
                </a:solidFill>
              </a:rPr>
              <a:t>HTML Hypertext Mark-up Language</a:t>
            </a:r>
            <a:endParaRPr lang="en-US" sz="2000" dirty="0">
              <a:solidFill>
                <a:srgbClr val="008000"/>
              </a:solidFill>
            </a:endParaRPr>
          </a:p>
        </p:txBody>
      </p:sp>
      <p:sp>
        <p:nvSpPr>
          <p:cNvPr id="13" name="TextBox 12"/>
          <p:cNvSpPr txBox="1"/>
          <p:nvPr/>
        </p:nvSpPr>
        <p:spPr>
          <a:xfrm>
            <a:off x="6248400" y="3048000"/>
            <a:ext cx="2590800" cy="830997"/>
          </a:xfrm>
          <a:prstGeom prst="rect">
            <a:avLst/>
          </a:prstGeom>
          <a:noFill/>
          <a:effectLst>
            <a:glow rad="139700">
              <a:schemeClr val="accent3">
                <a:satMod val="175000"/>
                <a:alpha val="40000"/>
              </a:schemeClr>
            </a:glow>
          </a:effectLst>
          <a:scene3d>
            <a:camera prst="isometricBottomDown"/>
            <a:lightRig rig="threePt" dir="t"/>
          </a:scene3d>
        </p:spPr>
        <p:txBody>
          <a:bodyPr wrap="square" rtlCol="0">
            <a:spAutoFit/>
          </a:bodyPr>
          <a:lstStyle/>
          <a:p>
            <a:pPr algn="ctr"/>
            <a:r>
              <a:rPr lang="en-US" sz="2400" dirty="0" smtClean="0">
                <a:solidFill>
                  <a:srgbClr val="008000"/>
                </a:solidFill>
              </a:rPr>
              <a:t>RTF (Rich Text Format)</a:t>
            </a:r>
            <a:endParaRPr lang="en-US" sz="2400" dirty="0">
              <a:solidFill>
                <a:srgbClr val="008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What are …</a:t>
            </a:r>
            <a:br>
              <a:rPr lang="en-US" dirty="0" smtClean="0"/>
            </a:br>
            <a:r>
              <a:rPr lang="en-US" dirty="0" smtClean="0"/>
              <a:t>“Core Instructional Materials?”</a:t>
            </a:r>
            <a:endParaRPr lang="en-US" b="1" dirty="0"/>
          </a:p>
        </p:txBody>
      </p:sp>
      <p:sp>
        <p:nvSpPr>
          <p:cNvPr id="3" name="Content Placeholder 2"/>
          <p:cNvSpPr>
            <a:spLocks noGrp="1"/>
          </p:cNvSpPr>
          <p:nvPr>
            <p:ph idx="1"/>
          </p:nvPr>
        </p:nvSpPr>
        <p:spPr>
          <a:xfrm>
            <a:off x="457200" y="1959960"/>
            <a:ext cx="8229600" cy="4525963"/>
          </a:xfrm>
        </p:spPr>
        <p:txBody>
          <a:bodyPr rtlCol="0">
            <a:noAutofit/>
          </a:bodyPr>
          <a:lstStyle/>
          <a:p>
            <a:pPr eaLnBrk="1" fontAlgn="auto" hangingPunct="1">
              <a:spcBef>
                <a:spcPct val="0"/>
              </a:spcBef>
              <a:spcAft>
                <a:spcPts val="0"/>
              </a:spcAft>
              <a:buFont typeface="Arial" pitchFamily="34" charset="0"/>
              <a:buChar char="•"/>
              <a:defRPr/>
            </a:pPr>
            <a:r>
              <a:rPr lang="en-US" sz="2400" dirty="0" smtClean="0">
                <a:cs typeface="Arial" pitchFamily="34" charset="0"/>
              </a:rPr>
              <a:t>Printed textbooks and related printed core materials published with the texts…</a:t>
            </a:r>
          </a:p>
          <a:p>
            <a:pPr eaLnBrk="1" fontAlgn="auto" hangingPunct="1">
              <a:spcBef>
                <a:spcPct val="0"/>
              </a:spcBef>
              <a:spcAft>
                <a:spcPts val="0"/>
              </a:spcAft>
              <a:buFont typeface="Arial" pitchFamily="34" charset="0"/>
              <a:buChar char="•"/>
              <a:defRPr/>
            </a:pPr>
            <a:endParaRPr lang="en-US" sz="2000" dirty="0" smtClean="0">
              <a:cs typeface="Arial" pitchFamily="34" charset="0"/>
            </a:endParaRPr>
          </a:p>
          <a:p>
            <a:pPr lvl="1" eaLnBrk="1" fontAlgn="auto" hangingPunct="1">
              <a:lnSpc>
                <a:spcPct val="110000"/>
              </a:lnSpc>
              <a:spcBef>
                <a:spcPct val="0"/>
              </a:spcBef>
              <a:spcAft>
                <a:spcPts val="0"/>
              </a:spcAft>
              <a:buFont typeface="Arial" pitchFamily="34" charset="0"/>
              <a:buChar char="–"/>
              <a:defRPr/>
            </a:pPr>
            <a:r>
              <a:rPr lang="en-US" sz="2000" dirty="0" smtClean="0">
                <a:latin typeface="Arial" pitchFamily="34" charset="0"/>
                <a:cs typeface="Arial" pitchFamily="34" charset="0"/>
              </a:rPr>
              <a:t>Written and published primarily for use in </a:t>
            </a:r>
            <a:r>
              <a:rPr lang="en-US" sz="2000" b="1" dirty="0" smtClean="0">
                <a:solidFill>
                  <a:srgbClr val="008000"/>
                </a:solidFill>
                <a:latin typeface="Arial" pitchFamily="34" charset="0"/>
                <a:cs typeface="Arial" pitchFamily="34" charset="0"/>
              </a:rPr>
              <a:t>elementary and secondary school instruction</a:t>
            </a:r>
          </a:p>
          <a:p>
            <a:pPr lvl="1" eaLnBrk="1" fontAlgn="auto" hangingPunct="1">
              <a:lnSpc>
                <a:spcPct val="110000"/>
              </a:lnSpc>
              <a:spcBef>
                <a:spcPct val="0"/>
              </a:spcBef>
              <a:spcAft>
                <a:spcPts val="0"/>
              </a:spcAft>
              <a:buFont typeface="Arial" pitchFamily="34" charset="0"/>
              <a:buChar char="–"/>
              <a:defRPr/>
            </a:pPr>
            <a:endParaRPr lang="en-US" sz="2000" dirty="0" smtClean="0">
              <a:latin typeface="Arial" pitchFamily="34" charset="0"/>
              <a:cs typeface="Arial" pitchFamily="34" charset="0"/>
            </a:endParaRPr>
          </a:p>
          <a:p>
            <a:pPr lvl="1" eaLnBrk="1" fontAlgn="auto" hangingPunct="1">
              <a:lnSpc>
                <a:spcPct val="110000"/>
              </a:lnSpc>
              <a:spcBef>
                <a:spcPct val="0"/>
              </a:spcBef>
              <a:spcAft>
                <a:spcPts val="0"/>
              </a:spcAft>
              <a:buFont typeface="Arial" pitchFamily="34" charset="0"/>
              <a:buChar char="–"/>
              <a:defRPr/>
            </a:pPr>
            <a:r>
              <a:rPr lang="en-US" sz="2000" dirty="0" smtClean="0">
                <a:latin typeface="Arial" pitchFamily="34" charset="0"/>
                <a:cs typeface="Arial" pitchFamily="34" charset="0"/>
              </a:rPr>
              <a:t>Required by Florida Department of </a:t>
            </a:r>
          </a:p>
          <a:p>
            <a:pPr lvl="1" eaLnBrk="1" fontAlgn="auto" hangingPunct="1">
              <a:lnSpc>
                <a:spcPct val="110000"/>
              </a:lnSpc>
              <a:spcBef>
                <a:spcPct val="0"/>
              </a:spcBef>
              <a:spcAft>
                <a:spcPts val="0"/>
              </a:spcAft>
              <a:buFont typeface="Arial" pitchFamily="34" charset="0"/>
              <a:buNone/>
              <a:defRPr/>
            </a:pPr>
            <a:r>
              <a:rPr lang="en-US" sz="2000" dirty="0" smtClean="0">
                <a:latin typeface="Arial" pitchFamily="34" charset="0"/>
                <a:cs typeface="Arial" pitchFamily="34" charset="0"/>
              </a:rPr>
              <a:t>	Education or school district for use </a:t>
            </a:r>
          </a:p>
          <a:p>
            <a:pPr lvl="1" eaLnBrk="1" fontAlgn="auto" hangingPunct="1">
              <a:lnSpc>
                <a:spcPct val="110000"/>
              </a:lnSpc>
              <a:spcBef>
                <a:spcPct val="0"/>
              </a:spcBef>
              <a:spcAft>
                <a:spcPts val="0"/>
              </a:spcAft>
              <a:buFont typeface="Arial" pitchFamily="34" charset="0"/>
              <a:buNone/>
              <a:defRPr/>
            </a:pPr>
            <a:r>
              <a:rPr lang="en-US" sz="2000" dirty="0" smtClean="0">
                <a:latin typeface="Arial" pitchFamily="34" charset="0"/>
                <a:cs typeface="Arial" pitchFamily="34" charset="0"/>
              </a:rPr>
              <a:t>	by students in the classroom (</a:t>
            </a:r>
            <a:r>
              <a:rPr lang="en-US" sz="2000" b="1" dirty="0" smtClean="0">
                <a:solidFill>
                  <a:srgbClr val="008000"/>
                </a:solidFill>
                <a:latin typeface="Arial" pitchFamily="34" charset="0"/>
                <a:cs typeface="Arial" pitchFamily="34" charset="0"/>
              </a:rPr>
              <a:t>State-</a:t>
            </a:r>
          </a:p>
          <a:p>
            <a:pPr lvl="1" eaLnBrk="1" fontAlgn="auto" hangingPunct="1">
              <a:lnSpc>
                <a:spcPct val="110000"/>
              </a:lnSpc>
              <a:spcBef>
                <a:spcPct val="0"/>
              </a:spcBef>
              <a:spcAft>
                <a:spcPts val="0"/>
              </a:spcAft>
              <a:buFont typeface="Arial" pitchFamily="34" charset="0"/>
              <a:buNone/>
              <a:defRPr/>
            </a:pPr>
            <a:r>
              <a:rPr lang="en-US" sz="2000" b="1" dirty="0" smtClean="0">
                <a:solidFill>
                  <a:srgbClr val="008000"/>
                </a:solidFill>
                <a:latin typeface="Arial" pitchFamily="34" charset="0"/>
                <a:cs typeface="Arial" pitchFamily="34" charset="0"/>
              </a:rPr>
              <a:t>	Adopted Instructional Materials</a:t>
            </a:r>
            <a:r>
              <a:rPr lang="en-US" sz="2000" dirty="0" smtClean="0">
                <a:latin typeface="Arial" pitchFamily="34" charset="0"/>
                <a:cs typeface="Arial" pitchFamily="34" charset="0"/>
              </a:rPr>
              <a:t>)</a:t>
            </a:r>
          </a:p>
          <a:p>
            <a:pPr lvl="1" eaLnBrk="1" fontAlgn="auto" hangingPunct="1">
              <a:lnSpc>
                <a:spcPct val="110000"/>
              </a:lnSpc>
              <a:spcBef>
                <a:spcPct val="0"/>
              </a:spcBef>
              <a:spcAft>
                <a:spcPts val="0"/>
              </a:spcAft>
              <a:buFont typeface="Arial" pitchFamily="34" charset="0"/>
              <a:buNone/>
              <a:defRPr/>
            </a:pPr>
            <a:endParaRPr lang="en-US" sz="2000" dirty="0" smtClean="0">
              <a:latin typeface="Arial" pitchFamily="34" charset="0"/>
              <a:cs typeface="Arial" pitchFamily="34" charset="0"/>
            </a:endParaRPr>
          </a:p>
          <a:p>
            <a:pPr lvl="1" eaLnBrk="1" fontAlgn="auto" hangingPunct="1">
              <a:lnSpc>
                <a:spcPct val="110000"/>
              </a:lnSpc>
              <a:spcBef>
                <a:spcPct val="0"/>
              </a:spcBef>
              <a:spcAft>
                <a:spcPts val="0"/>
              </a:spcAft>
              <a:buFont typeface="Arial" pitchFamily="34" charset="0"/>
              <a:buChar char="–"/>
              <a:defRPr/>
            </a:pPr>
            <a:r>
              <a:rPr lang="en-US" sz="2000" dirty="0" smtClean="0">
                <a:latin typeface="Arial" pitchFamily="34" charset="0"/>
                <a:cs typeface="Arial" pitchFamily="34" charset="0"/>
              </a:rPr>
              <a:t>FDOE describes them as “major instructional tools”</a:t>
            </a:r>
          </a:p>
          <a:p>
            <a:pPr lvl="1" eaLnBrk="1" fontAlgn="auto" hangingPunct="1">
              <a:lnSpc>
                <a:spcPct val="110000"/>
              </a:lnSpc>
              <a:spcBef>
                <a:spcPct val="0"/>
              </a:spcBef>
              <a:spcAft>
                <a:spcPts val="0"/>
              </a:spcAft>
              <a:buFont typeface="Arial" pitchFamily="34" charset="0"/>
              <a:buNone/>
              <a:defRPr/>
            </a:pPr>
            <a:endParaRPr lang="en-US" sz="2400" dirty="0" smtClean="0">
              <a:latin typeface="Arial" pitchFamily="34" charset="0"/>
              <a:cs typeface="Arial" pitchFamily="34" charset="0"/>
            </a:endParaRPr>
          </a:p>
        </p:txBody>
      </p:sp>
      <p:pic>
        <p:nvPicPr>
          <p:cNvPr id="31748" name="Picture 8" descr="C:\Users\Suzanne\AppData\Local\Microsoft\Windows\Temporary Internet Files\Content.IE5\0WAXWS8I\MPj04394580000[1].jpg"/>
          <p:cNvPicPr>
            <a:picLocks noChangeAspect="1" noChangeArrowheads="1"/>
          </p:cNvPicPr>
          <p:nvPr/>
        </p:nvPicPr>
        <p:blipFill>
          <a:blip r:embed="rId2" cstate="print"/>
          <a:srcRect/>
          <a:stretch>
            <a:fillRect/>
          </a:stretch>
        </p:blipFill>
        <p:spPr bwMode="auto">
          <a:xfrm>
            <a:off x="7086600" y="3961151"/>
            <a:ext cx="1524000" cy="227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Core Instructional Materials are NOT…</a:t>
            </a:r>
            <a:endParaRPr lang="en-US" dirty="0"/>
          </a:p>
        </p:txBody>
      </p:sp>
      <p:sp>
        <p:nvSpPr>
          <p:cNvPr id="3" name="Content Placeholder 2"/>
          <p:cNvSpPr>
            <a:spLocks noGrp="1"/>
          </p:cNvSpPr>
          <p:nvPr>
            <p:ph idx="1"/>
          </p:nvPr>
        </p:nvSpPr>
        <p:spPr/>
        <p:txBody>
          <a:bodyPr>
            <a:normAutofit/>
          </a:bodyPr>
          <a:lstStyle/>
          <a:p>
            <a:pPr eaLnBrk="1" hangingPunct="1">
              <a:lnSpc>
                <a:spcPct val="90000"/>
              </a:lnSpc>
            </a:pPr>
            <a:r>
              <a:rPr lang="en-US" dirty="0" smtClean="0">
                <a:latin typeface="Arial" charset="0"/>
                <a:cs typeface="Tahoma" pitchFamily="34" charset="0"/>
              </a:rPr>
              <a:t>Excludes materials that </a:t>
            </a:r>
          </a:p>
          <a:p>
            <a:pPr eaLnBrk="1" hangingPunct="1">
              <a:lnSpc>
                <a:spcPct val="90000"/>
              </a:lnSpc>
              <a:spcBef>
                <a:spcPct val="0"/>
              </a:spcBef>
              <a:buFont typeface="Arial" charset="0"/>
              <a:buNone/>
            </a:pPr>
            <a:r>
              <a:rPr lang="en-US" dirty="0" smtClean="0">
                <a:latin typeface="Arial" charset="0"/>
                <a:cs typeface="Tahoma" pitchFamily="34" charset="0"/>
              </a:rPr>
              <a:t>	are </a:t>
            </a:r>
            <a:r>
              <a:rPr lang="en-US" i="1" dirty="0" smtClean="0">
                <a:latin typeface="Arial" charset="0"/>
                <a:cs typeface="Tahoma" pitchFamily="34" charset="0"/>
              </a:rPr>
              <a:t>not</a:t>
            </a:r>
            <a:r>
              <a:rPr lang="en-US" dirty="0" smtClean="0">
                <a:latin typeface="Arial" charset="0"/>
                <a:cs typeface="Tahoma" pitchFamily="34" charset="0"/>
              </a:rPr>
              <a:t> written and published </a:t>
            </a:r>
          </a:p>
          <a:p>
            <a:pPr eaLnBrk="1" hangingPunct="1">
              <a:lnSpc>
                <a:spcPct val="90000"/>
              </a:lnSpc>
              <a:spcBef>
                <a:spcPct val="0"/>
              </a:spcBef>
              <a:buFont typeface="Arial" charset="0"/>
              <a:buNone/>
            </a:pPr>
            <a:r>
              <a:rPr lang="en-US" dirty="0" smtClean="0">
                <a:latin typeface="Arial" charset="0"/>
                <a:cs typeface="Tahoma" pitchFamily="34" charset="0"/>
              </a:rPr>
              <a:t>	primarily for use by students in the classroom (e.g., trade books </a:t>
            </a:r>
            <a:r>
              <a:rPr lang="en-US" u="sng" dirty="0" smtClean="0">
                <a:latin typeface="Arial" charset="0"/>
                <a:cs typeface="Tahoma" pitchFamily="34" charset="0"/>
              </a:rPr>
              <a:t>not bundled with the textbook</a:t>
            </a:r>
            <a:r>
              <a:rPr lang="en-US" dirty="0" smtClean="0">
                <a:latin typeface="Arial" charset="0"/>
                <a:cs typeface="Tahoma" pitchFamily="34" charset="0"/>
              </a:rPr>
              <a:t>, newspapers and reference works) and </a:t>
            </a:r>
            <a:r>
              <a:rPr lang="en-US" u="sng" dirty="0" smtClean="0">
                <a:latin typeface="Arial" charset="0"/>
                <a:cs typeface="Tahoma" pitchFamily="34" charset="0"/>
              </a:rPr>
              <a:t>ancillary or supplemental materials</a:t>
            </a:r>
            <a:r>
              <a:rPr lang="en-US" dirty="0" smtClean="0">
                <a:latin typeface="Arial" charset="0"/>
                <a:cs typeface="Tahoma" pitchFamily="34" charset="0"/>
              </a:rPr>
              <a:t> that are </a:t>
            </a:r>
            <a:r>
              <a:rPr lang="en-US" i="1" dirty="0" smtClean="0">
                <a:latin typeface="Arial" charset="0"/>
                <a:cs typeface="Tahoma" pitchFamily="34" charset="0"/>
              </a:rPr>
              <a:t>not</a:t>
            </a:r>
            <a:r>
              <a:rPr lang="en-US" dirty="0" smtClean="0">
                <a:latin typeface="Arial" charset="0"/>
                <a:cs typeface="Tahoma" pitchFamily="34" charset="0"/>
              </a:rPr>
              <a:t> necessary to meet the curriculum requirements for the intended course</a:t>
            </a:r>
            <a:endParaRPr lang="en-US" dirty="0" smtClean="0"/>
          </a:p>
        </p:txBody>
      </p:sp>
      <p:pic>
        <p:nvPicPr>
          <p:cNvPr id="20484" name="Picture 4" descr="C:\Users\Suzanne\AppData\Local\Microsoft\Windows\Temporary Internet Files\Content.IE5\2WHX8X2A\MCj04325380000[1].png"/>
          <p:cNvPicPr>
            <a:picLocks noChangeAspect="1" noChangeArrowheads="1"/>
          </p:cNvPicPr>
          <p:nvPr/>
        </p:nvPicPr>
        <p:blipFill>
          <a:blip r:embed="rId2" cstate="print"/>
          <a:srcRect/>
          <a:stretch>
            <a:fillRect/>
          </a:stretch>
        </p:blipFill>
        <p:spPr bwMode="auto">
          <a:xfrm>
            <a:off x="7010400" y="1143000"/>
            <a:ext cx="1752600" cy="172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Formats</a:t>
            </a:r>
            <a:endParaRPr lang="en-US" dirty="0"/>
          </a:p>
        </p:txBody>
      </p:sp>
      <p:graphicFrame>
        <p:nvGraphicFramePr>
          <p:cNvPr id="4" name="Content Placeholder 3"/>
          <p:cNvGraphicFramePr>
            <a:graphicFrameLocks noGrp="1"/>
          </p:cNvGraphicFramePr>
          <p:nvPr>
            <p:ph idx="1"/>
          </p:nvPr>
        </p:nvGraphicFramePr>
        <p:xfrm>
          <a:off x="533400" y="1295400"/>
          <a:ext cx="8153400" cy="3364992"/>
        </p:xfrm>
        <a:graphic>
          <a:graphicData uri="http://schemas.openxmlformats.org/drawingml/2006/table">
            <a:tbl>
              <a:tblPr firstRow="1" bandRow="1">
                <a:tableStyleId>{93296810-A885-4BE3-A3E7-6D5BEEA58F35}</a:tableStyleId>
              </a:tblPr>
              <a:tblGrid>
                <a:gridCol w="2019300"/>
                <a:gridCol w="2324100"/>
                <a:gridCol w="1676400"/>
                <a:gridCol w="2133600"/>
              </a:tblGrid>
              <a:tr h="618538">
                <a:tc>
                  <a:txBody>
                    <a:bodyPr/>
                    <a:lstStyle/>
                    <a:p>
                      <a:pPr marL="0" marR="0" algn="ctr">
                        <a:lnSpc>
                          <a:spcPct val="115000"/>
                        </a:lnSpc>
                        <a:spcBef>
                          <a:spcPts val="0"/>
                        </a:spcBef>
                        <a:spcAft>
                          <a:spcPts val="0"/>
                        </a:spcAft>
                      </a:pPr>
                      <a:r>
                        <a:rPr lang="en-US" sz="1600" b="1" dirty="0" smtClean="0">
                          <a:latin typeface="Calibri"/>
                          <a:ea typeface="Calibri"/>
                          <a:cs typeface="Times New Roman"/>
                        </a:rPr>
                        <a:t>Format</a:t>
                      </a:r>
                      <a:endParaRPr lang="en-US" sz="16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a:latin typeface="Calibri"/>
                          <a:ea typeface="Calibri"/>
                          <a:cs typeface="Times New Roman"/>
                        </a:rPr>
                        <a:t>Description</a:t>
                      </a:r>
                      <a:endParaRPr lang="en-US" sz="16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dirty="0">
                          <a:latin typeface="Calibri"/>
                          <a:ea typeface="Calibri"/>
                          <a:cs typeface="Times New Roman"/>
                        </a:rPr>
                        <a:t>Accessibility Feature</a:t>
                      </a:r>
                      <a:endParaRPr lang="en-US" sz="16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dirty="0">
                          <a:latin typeface="Calibri"/>
                          <a:ea typeface="Calibri"/>
                          <a:cs typeface="Times New Roman"/>
                        </a:rPr>
                        <a:t>Examples of Technology Able to Utilize this Format</a:t>
                      </a:r>
                      <a:endParaRPr lang="en-US" sz="1600" dirty="0">
                        <a:latin typeface="Calibri"/>
                        <a:ea typeface="Calibri"/>
                        <a:cs typeface="Times New Roman"/>
                      </a:endParaRPr>
                    </a:p>
                  </a:txBody>
                  <a:tcPr marL="68580" marR="68580" marT="0" marB="0" anchor="ctr"/>
                </a:tc>
              </a:tr>
              <a:tr h="1392497">
                <a:tc>
                  <a:txBody>
                    <a:bodyPr/>
                    <a:lstStyle/>
                    <a:p>
                      <a:pPr marL="0" marR="0" algn="l">
                        <a:lnSpc>
                          <a:spcPct val="115000"/>
                        </a:lnSpc>
                        <a:spcBef>
                          <a:spcPts val="0"/>
                        </a:spcBef>
                        <a:spcAft>
                          <a:spcPts val="0"/>
                        </a:spcAft>
                      </a:pPr>
                      <a:r>
                        <a:rPr lang="en-US" sz="1600" dirty="0" smtClean="0">
                          <a:latin typeface="+mn-lt"/>
                          <a:ea typeface="Calibri"/>
                          <a:cs typeface="Times New Roman"/>
                        </a:rPr>
                        <a:t>DAISY</a:t>
                      </a:r>
                      <a:r>
                        <a:rPr lang="en-US" sz="1600" baseline="30000" dirty="0" smtClean="0">
                          <a:latin typeface="+mn-lt"/>
                          <a:ea typeface="Calibri"/>
                          <a:cs typeface="Times New Roman"/>
                        </a:rPr>
                        <a:t>1 </a:t>
                      </a:r>
                      <a:r>
                        <a:rPr lang="en-US" sz="1600" dirty="0" smtClean="0">
                          <a:latin typeface="+mn-lt"/>
                          <a:ea typeface="Calibri"/>
                          <a:cs typeface="Times New Roman"/>
                        </a:rPr>
                        <a:t>Text Only</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dirty="0" smtClean="0">
                          <a:latin typeface="+mn-lt"/>
                          <a:ea typeface="Calibri"/>
                          <a:cs typeface="Times New Roman"/>
                        </a:rPr>
                        <a:t>Text with navigation capabilities (Text to Speech software can be used as an alternative to DAISY Audio Only.</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a:latin typeface="Calibri"/>
                          <a:ea typeface="Calibri"/>
                          <a:cs typeface="Times New Roman"/>
                        </a:rPr>
                        <a:t>Text output</a:t>
                      </a:r>
                    </a:p>
                  </a:txBody>
                  <a:tcPr marL="68580" marR="68580" marT="0" marB="0"/>
                </a:tc>
                <a:tc>
                  <a:txBody>
                    <a:bodyPr/>
                    <a:lstStyle/>
                    <a:p>
                      <a:pPr marL="0" marR="0" algn="l">
                        <a:lnSpc>
                          <a:spcPct val="115000"/>
                        </a:lnSpc>
                        <a:spcBef>
                          <a:spcPts val="0"/>
                        </a:spcBef>
                        <a:spcAft>
                          <a:spcPts val="0"/>
                        </a:spcAft>
                      </a:pPr>
                      <a:r>
                        <a:rPr lang="en-US" sz="1600" dirty="0" smtClean="0">
                          <a:latin typeface="+mn-lt"/>
                          <a:ea typeface="Calibri"/>
                          <a:cs typeface="Times New Roman"/>
                        </a:rPr>
                        <a:t>Refreshable Braille Displays, Text to Speech software, etc.</a:t>
                      </a:r>
                      <a:endParaRPr lang="en-US" sz="1600" dirty="0">
                        <a:latin typeface="Calibri"/>
                        <a:ea typeface="Calibri"/>
                        <a:cs typeface="Times New Roman"/>
                      </a:endParaRPr>
                    </a:p>
                  </a:txBody>
                  <a:tcPr marL="68580" marR="68580" marT="0" marB="0"/>
                </a:tc>
              </a:tr>
              <a:tr h="994640">
                <a:tc>
                  <a:txBody>
                    <a:bodyPr/>
                    <a:lstStyle/>
                    <a:p>
                      <a:pPr marL="0" marR="0" algn="l">
                        <a:lnSpc>
                          <a:spcPct val="115000"/>
                        </a:lnSpc>
                        <a:spcBef>
                          <a:spcPts val="0"/>
                        </a:spcBef>
                        <a:spcAft>
                          <a:spcPts val="0"/>
                        </a:spcAft>
                      </a:pPr>
                      <a:r>
                        <a:rPr lang="en-US" sz="1600" dirty="0" smtClean="0">
                          <a:latin typeface="+mn-lt"/>
                          <a:ea typeface="Calibri"/>
                          <a:cs typeface="Times New Roman"/>
                        </a:rPr>
                        <a:t>DAISY</a:t>
                      </a:r>
                      <a:r>
                        <a:rPr lang="en-US" sz="1600" baseline="30000" dirty="0" smtClean="0">
                          <a:latin typeface="+mn-lt"/>
                          <a:ea typeface="Calibri"/>
                          <a:cs typeface="Times New Roman"/>
                        </a:rPr>
                        <a:t>1</a:t>
                      </a:r>
                      <a:r>
                        <a:rPr lang="en-US" sz="1600" dirty="0" smtClean="0">
                          <a:latin typeface="+mn-lt"/>
                          <a:ea typeface="Calibri"/>
                          <a:cs typeface="Times New Roman"/>
                        </a:rPr>
                        <a:t> Text/Audio </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dirty="0" smtClean="0">
                          <a:latin typeface="+mn-lt"/>
                          <a:ea typeface="Calibri"/>
                          <a:cs typeface="Times New Roman"/>
                        </a:rPr>
                        <a:t>Provides synchronized Text and Audio with navigation and image descriptors. </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a:latin typeface="Calibri"/>
                          <a:ea typeface="Calibri"/>
                          <a:cs typeface="Times New Roman"/>
                        </a:rPr>
                        <a:t>Navigable access to text and images</a:t>
                      </a:r>
                    </a:p>
                  </a:txBody>
                  <a:tcPr marL="68580" marR="68580" marT="0" marB="0"/>
                </a:tc>
                <a:tc>
                  <a:txBody>
                    <a:bodyPr/>
                    <a:lstStyle/>
                    <a:p>
                      <a:pPr marL="0" marR="0" algn="l">
                        <a:lnSpc>
                          <a:spcPct val="115000"/>
                        </a:lnSpc>
                        <a:spcBef>
                          <a:spcPts val="0"/>
                        </a:spcBef>
                        <a:spcAft>
                          <a:spcPts val="0"/>
                        </a:spcAft>
                      </a:pPr>
                      <a:r>
                        <a:rPr lang="en-US" sz="1600" dirty="0">
                          <a:latin typeface="Calibri"/>
                          <a:ea typeface="Calibri"/>
                          <a:cs typeface="Times New Roman"/>
                        </a:rPr>
                        <a:t>Supported Reading Software (SRS)</a:t>
                      </a:r>
                    </a:p>
                  </a:txBody>
                  <a:tcPr marL="68580" marR="68580" marT="0" marB="0"/>
                </a:tc>
              </a:tr>
            </a:tbl>
          </a:graphicData>
        </a:graphic>
      </p:graphicFrame>
      <p:sp>
        <p:nvSpPr>
          <p:cNvPr id="5" name="TextBox 4"/>
          <p:cNvSpPr txBox="1"/>
          <p:nvPr/>
        </p:nvSpPr>
        <p:spPr>
          <a:xfrm>
            <a:off x="533400" y="5562600"/>
            <a:ext cx="3938899" cy="307777"/>
          </a:xfrm>
          <a:prstGeom prst="rect">
            <a:avLst/>
          </a:prstGeom>
          <a:noFill/>
        </p:spPr>
        <p:txBody>
          <a:bodyPr wrap="none" rtlCol="0">
            <a:spAutoFit/>
          </a:bodyPr>
          <a:lstStyle/>
          <a:p>
            <a:r>
              <a:rPr lang="en-US" sz="1400" baseline="30000" dirty="0" smtClean="0"/>
              <a:t>1</a:t>
            </a:r>
            <a:r>
              <a:rPr lang="en-US" sz="1400" b="1" dirty="0" smtClean="0">
                <a:solidFill>
                  <a:srgbClr val="008000"/>
                </a:solidFill>
              </a:rPr>
              <a:t>DAISY</a:t>
            </a:r>
            <a:r>
              <a:rPr lang="en-US" sz="1400" dirty="0" smtClean="0"/>
              <a:t>: </a:t>
            </a:r>
            <a:r>
              <a:rPr lang="en-US" sz="1400" b="1" dirty="0" smtClean="0">
                <a:solidFill>
                  <a:srgbClr val="008000"/>
                </a:solidFill>
              </a:rPr>
              <a:t>D</a:t>
            </a:r>
            <a:r>
              <a:rPr lang="en-US" sz="1400" dirty="0" smtClean="0"/>
              <a:t>igital </a:t>
            </a:r>
            <a:r>
              <a:rPr lang="en-US" sz="1400" b="1" dirty="0" smtClean="0">
                <a:solidFill>
                  <a:srgbClr val="008000"/>
                </a:solidFill>
              </a:rPr>
              <a:t>A</a:t>
            </a:r>
            <a:r>
              <a:rPr lang="en-US" sz="1400" dirty="0" smtClean="0"/>
              <a:t>ccessible </a:t>
            </a:r>
            <a:r>
              <a:rPr lang="en-US" sz="1400" b="1" dirty="0" smtClean="0">
                <a:solidFill>
                  <a:srgbClr val="008000"/>
                </a:solidFill>
              </a:rPr>
              <a:t>I</a:t>
            </a:r>
            <a:r>
              <a:rPr lang="en-US" sz="1400" dirty="0" smtClean="0"/>
              <a:t>nformation </a:t>
            </a:r>
            <a:r>
              <a:rPr lang="en-US" sz="1400" b="1" dirty="0" err="1" smtClean="0">
                <a:solidFill>
                  <a:srgbClr val="008000"/>
                </a:solidFill>
              </a:rPr>
              <a:t>SY</a:t>
            </a:r>
            <a:r>
              <a:rPr lang="en-US" sz="1400" dirty="0" err="1" smtClean="0"/>
              <a:t>stem</a:t>
            </a:r>
            <a:endParaRPr lang="en-US" sz="14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Formats</a:t>
            </a:r>
            <a:endParaRPr lang="en-US" dirty="0"/>
          </a:p>
        </p:txBody>
      </p:sp>
      <p:graphicFrame>
        <p:nvGraphicFramePr>
          <p:cNvPr id="5" name="Table 4"/>
          <p:cNvGraphicFramePr>
            <a:graphicFrameLocks noGrp="1"/>
          </p:cNvGraphicFramePr>
          <p:nvPr/>
        </p:nvGraphicFramePr>
        <p:xfrm>
          <a:off x="533400" y="1295400"/>
          <a:ext cx="8153400" cy="4343400"/>
        </p:xfrm>
        <a:graphic>
          <a:graphicData uri="http://schemas.openxmlformats.org/drawingml/2006/table">
            <a:tbl>
              <a:tblPr firstRow="1" bandRow="1">
                <a:tableStyleId>{93296810-A885-4BE3-A3E7-6D5BEEA58F35}</a:tableStyleId>
              </a:tblPr>
              <a:tblGrid>
                <a:gridCol w="2057400"/>
                <a:gridCol w="2286000"/>
                <a:gridCol w="1676400"/>
                <a:gridCol w="2133600"/>
              </a:tblGrid>
              <a:tr h="866400">
                <a:tc>
                  <a:txBody>
                    <a:bodyPr/>
                    <a:lstStyle/>
                    <a:p>
                      <a:pPr marL="0" marR="0" algn="ctr">
                        <a:lnSpc>
                          <a:spcPct val="115000"/>
                        </a:lnSpc>
                        <a:spcBef>
                          <a:spcPts val="0"/>
                        </a:spcBef>
                        <a:spcAft>
                          <a:spcPts val="0"/>
                        </a:spcAft>
                      </a:pPr>
                      <a:r>
                        <a:rPr lang="en-US" sz="1600" b="1" dirty="0" smtClean="0">
                          <a:latin typeface="Calibri"/>
                          <a:ea typeface="Calibri"/>
                          <a:cs typeface="Times New Roman"/>
                        </a:rPr>
                        <a:t>Format</a:t>
                      </a:r>
                      <a:endParaRPr lang="en-US" sz="16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a:latin typeface="Calibri"/>
                          <a:ea typeface="Calibri"/>
                          <a:cs typeface="Times New Roman"/>
                        </a:rPr>
                        <a:t>Description</a:t>
                      </a:r>
                      <a:endParaRPr lang="en-US" sz="16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a:latin typeface="Calibri"/>
                          <a:ea typeface="Calibri"/>
                          <a:cs typeface="Times New Roman"/>
                        </a:rPr>
                        <a:t>Accessibility Feature</a:t>
                      </a:r>
                      <a:endParaRPr lang="en-US" sz="16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dirty="0">
                          <a:latin typeface="Calibri"/>
                          <a:ea typeface="Calibri"/>
                          <a:cs typeface="Times New Roman"/>
                        </a:rPr>
                        <a:t>Examples of Technology Able to Utilize this Format</a:t>
                      </a:r>
                      <a:endParaRPr lang="en-US" sz="1600" dirty="0">
                        <a:latin typeface="Calibri"/>
                        <a:ea typeface="Calibri"/>
                        <a:cs typeface="Times New Roman"/>
                      </a:endParaRPr>
                    </a:p>
                  </a:txBody>
                  <a:tcPr marL="68580" marR="68580" marT="0" marB="0" anchor="ctr"/>
                </a:tc>
              </a:tr>
              <a:tr h="1159001">
                <a:tc>
                  <a:txBody>
                    <a:bodyPr/>
                    <a:lstStyle/>
                    <a:p>
                      <a:pPr marL="0" marR="0" algn="l">
                        <a:lnSpc>
                          <a:spcPct val="115000"/>
                        </a:lnSpc>
                        <a:spcBef>
                          <a:spcPts val="0"/>
                        </a:spcBef>
                        <a:spcAft>
                          <a:spcPts val="0"/>
                        </a:spcAft>
                      </a:pPr>
                      <a:r>
                        <a:rPr lang="en-US" sz="1400" dirty="0" smtClean="0">
                          <a:latin typeface="Calibri"/>
                          <a:ea typeface="Calibri"/>
                          <a:cs typeface="Times New Roman"/>
                        </a:rPr>
                        <a:t>AudioPlus</a:t>
                      </a:r>
                      <a:r>
                        <a:rPr lang="en-US" sz="1400" baseline="30000" dirty="0" smtClean="0">
                          <a:latin typeface="Calibri"/>
                          <a:ea typeface="Calibri"/>
                          <a:cs typeface="Times New Roman"/>
                        </a:rPr>
                        <a:t>2</a:t>
                      </a:r>
                      <a:endParaRPr lang="en-US" sz="1400" baseline="300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400" dirty="0" err="1" smtClean="0">
                          <a:latin typeface="+mn-lt"/>
                          <a:ea typeface="Calibri"/>
                          <a:cs typeface="Times New Roman"/>
                        </a:rPr>
                        <a:t>AudioPlus</a:t>
                      </a:r>
                      <a:r>
                        <a:rPr lang="en-US" sz="1400" dirty="0" smtClean="0">
                          <a:latin typeface="+mn-lt"/>
                          <a:ea typeface="Calibri"/>
                          <a:cs typeface="Times New Roman"/>
                        </a:rPr>
                        <a:t> books are audio-only human voice recordings that conform to DAISY navigation requirements.</a:t>
                      </a:r>
                      <a:endParaRPr lang="en-US" sz="14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400" dirty="0">
                          <a:latin typeface="Calibri"/>
                          <a:ea typeface="Calibri"/>
                          <a:cs typeface="Times New Roman"/>
                        </a:rPr>
                        <a:t>Navigable Audio access</a:t>
                      </a:r>
                    </a:p>
                  </a:txBody>
                  <a:tcPr marL="68580" marR="68580" marT="0" marB="0"/>
                </a:tc>
                <a:tc>
                  <a:txBody>
                    <a:bodyPr/>
                    <a:lstStyle/>
                    <a:p>
                      <a:pPr marL="0" marR="0" algn="l">
                        <a:lnSpc>
                          <a:spcPct val="115000"/>
                        </a:lnSpc>
                        <a:spcBef>
                          <a:spcPts val="0"/>
                        </a:spcBef>
                        <a:spcAft>
                          <a:spcPts val="0"/>
                        </a:spcAft>
                      </a:pPr>
                      <a:r>
                        <a:rPr lang="en-US" sz="1400" dirty="0">
                          <a:latin typeface="Calibri"/>
                          <a:ea typeface="Calibri"/>
                          <a:cs typeface="Times New Roman"/>
                        </a:rPr>
                        <a:t>Can only be read by RFB&amp;D proprietary software or devices.</a:t>
                      </a:r>
                    </a:p>
                  </a:txBody>
                  <a:tcPr marL="68580" marR="68580" marT="0" marB="0"/>
                </a:tc>
              </a:tr>
              <a:tr h="2317999">
                <a:tc>
                  <a:txBody>
                    <a:bodyPr/>
                    <a:lstStyle/>
                    <a:p>
                      <a:pPr marL="0" marR="0" algn="l">
                        <a:lnSpc>
                          <a:spcPct val="115000"/>
                        </a:lnSpc>
                        <a:spcBef>
                          <a:spcPts val="0"/>
                        </a:spcBef>
                        <a:spcAft>
                          <a:spcPts val="0"/>
                        </a:spcAft>
                      </a:pPr>
                      <a:r>
                        <a:rPr lang="en-US" sz="1400" dirty="0">
                          <a:latin typeface="Calibri"/>
                          <a:ea typeface="Calibri"/>
                          <a:cs typeface="Times New Roman"/>
                        </a:rPr>
                        <a:t>HTML</a:t>
                      </a:r>
                    </a:p>
                    <a:p>
                      <a:pPr marL="0" marR="0" algn="l">
                        <a:lnSpc>
                          <a:spcPct val="115000"/>
                        </a:lnSpc>
                        <a:spcBef>
                          <a:spcPts val="0"/>
                        </a:spcBef>
                        <a:spcAft>
                          <a:spcPts val="0"/>
                        </a:spcAft>
                      </a:pPr>
                      <a:r>
                        <a:rPr lang="en-US" sz="1400" dirty="0">
                          <a:latin typeface="Calibri"/>
                          <a:ea typeface="Calibri"/>
                          <a:cs typeface="Times New Roman"/>
                        </a:rPr>
                        <a:t>Hypertext Mark-up Language</a:t>
                      </a:r>
                    </a:p>
                  </a:txBody>
                  <a:tcPr marL="68580" marR="68580" marT="0" marB="0"/>
                </a:tc>
                <a:tc>
                  <a:txBody>
                    <a:bodyPr/>
                    <a:lstStyle/>
                    <a:p>
                      <a:pPr marL="0" marR="0" algn="l">
                        <a:lnSpc>
                          <a:spcPct val="115000"/>
                        </a:lnSpc>
                        <a:spcBef>
                          <a:spcPts val="0"/>
                        </a:spcBef>
                        <a:spcAft>
                          <a:spcPts val="0"/>
                        </a:spcAft>
                      </a:pPr>
                      <a:r>
                        <a:rPr lang="en-US" sz="1400" dirty="0" smtClean="0">
                          <a:latin typeface="+mn-lt"/>
                          <a:ea typeface="Calibri"/>
                          <a:cs typeface="Times New Roman"/>
                        </a:rPr>
                        <a:t>Used for web pages. Cross platform. Navigation via links, tags, etc. Some enlargement features. Images and image descriptors. May not match the original textbook format. Easily converted from NIMAS </a:t>
                      </a:r>
                      <a:r>
                        <a:rPr lang="en-US" sz="1400" dirty="0" err="1" smtClean="0">
                          <a:latin typeface="+mn-lt"/>
                          <a:ea typeface="Calibri"/>
                          <a:cs typeface="Times New Roman"/>
                        </a:rPr>
                        <a:t>Filesets</a:t>
                      </a:r>
                      <a:r>
                        <a:rPr lang="en-US" sz="1400" dirty="0" smtClean="0">
                          <a:latin typeface="+mn-lt"/>
                          <a:ea typeface="Calibri"/>
                          <a:cs typeface="Times New Roman"/>
                        </a:rPr>
                        <a:t>.</a:t>
                      </a:r>
                      <a:endParaRPr lang="en-US" sz="14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400">
                          <a:latin typeface="Calibri"/>
                          <a:ea typeface="Calibri"/>
                          <a:cs typeface="Times New Roman"/>
                        </a:rPr>
                        <a:t>User defined accessibility features.</a:t>
                      </a:r>
                    </a:p>
                  </a:txBody>
                  <a:tcPr marL="68580" marR="68580" marT="0" marB="0"/>
                </a:tc>
                <a:tc>
                  <a:txBody>
                    <a:bodyPr/>
                    <a:lstStyle/>
                    <a:p>
                      <a:pPr marL="0" marR="0" algn="l">
                        <a:lnSpc>
                          <a:spcPct val="115000"/>
                        </a:lnSpc>
                        <a:spcBef>
                          <a:spcPts val="0"/>
                        </a:spcBef>
                        <a:spcAft>
                          <a:spcPts val="0"/>
                        </a:spcAft>
                      </a:pPr>
                      <a:r>
                        <a:rPr lang="en-US" sz="1400" dirty="0" smtClean="0">
                          <a:latin typeface="+mn-lt"/>
                          <a:ea typeface="Calibri"/>
                          <a:cs typeface="Times New Roman"/>
                        </a:rPr>
                        <a:t>Many programs offer the opportunity for modifying the size, color and background of material. Readable by a wide variety of Assistive Technology software and devices and  by Microsoft Word, Web Browsers, etc.</a:t>
                      </a:r>
                      <a:endParaRPr lang="en-US" sz="1400" dirty="0">
                        <a:latin typeface="Calibri"/>
                        <a:ea typeface="Calibri"/>
                        <a:cs typeface="Times New Roman"/>
                      </a:endParaRPr>
                    </a:p>
                  </a:txBody>
                  <a:tcPr marL="68580" marR="68580" marT="0" marB="0"/>
                </a:tc>
              </a:tr>
            </a:tbl>
          </a:graphicData>
        </a:graphic>
      </p:graphicFrame>
      <p:sp>
        <p:nvSpPr>
          <p:cNvPr id="7" name="TextBox 6"/>
          <p:cNvSpPr txBox="1"/>
          <p:nvPr/>
        </p:nvSpPr>
        <p:spPr>
          <a:xfrm>
            <a:off x="533400" y="5867400"/>
            <a:ext cx="5905784" cy="307777"/>
          </a:xfrm>
          <a:prstGeom prst="rect">
            <a:avLst/>
          </a:prstGeom>
          <a:noFill/>
        </p:spPr>
        <p:txBody>
          <a:bodyPr wrap="square" rtlCol="0">
            <a:spAutoFit/>
          </a:bodyPr>
          <a:lstStyle/>
          <a:p>
            <a:r>
              <a:rPr lang="en-US" sz="1400" baseline="30000" dirty="0" smtClean="0"/>
              <a:t>2</a:t>
            </a:r>
            <a:r>
              <a:rPr lang="en-US" sz="1400" u="sng" dirty="0" smtClean="0">
                <a:hlinkClick r:id="rId2"/>
              </a:rPr>
              <a:t>http://www.rfbd.org/audioplus/index.htm</a:t>
            </a:r>
            <a:r>
              <a:rPr lang="en-US" sz="1400" dirty="0" smtClean="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Digital Formats</a:t>
            </a:r>
            <a:endParaRPr lang="en-US" dirty="0"/>
          </a:p>
        </p:txBody>
      </p:sp>
      <p:graphicFrame>
        <p:nvGraphicFramePr>
          <p:cNvPr id="5" name="Table 4"/>
          <p:cNvGraphicFramePr>
            <a:graphicFrameLocks noGrp="1"/>
          </p:cNvGraphicFramePr>
          <p:nvPr/>
        </p:nvGraphicFramePr>
        <p:xfrm>
          <a:off x="533400" y="1295400"/>
          <a:ext cx="8153400" cy="2316480"/>
        </p:xfrm>
        <a:graphic>
          <a:graphicData uri="http://schemas.openxmlformats.org/drawingml/2006/table">
            <a:tbl>
              <a:tblPr firstRow="1" bandRow="1">
                <a:tableStyleId>{93296810-A885-4BE3-A3E7-6D5BEEA58F35}</a:tableStyleId>
              </a:tblPr>
              <a:tblGrid>
                <a:gridCol w="2057400"/>
                <a:gridCol w="2286000"/>
                <a:gridCol w="1676400"/>
                <a:gridCol w="2133600"/>
              </a:tblGrid>
              <a:tr h="914400">
                <a:tc>
                  <a:txBody>
                    <a:bodyPr/>
                    <a:lstStyle/>
                    <a:p>
                      <a:pPr marL="0" marR="0" algn="ctr">
                        <a:lnSpc>
                          <a:spcPct val="115000"/>
                        </a:lnSpc>
                        <a:spcBef>
                          <a:spcPts val="0"/>
                        </a:spcBef>
                        <a:spcAft>
                          <a:spcPts val="0"/>
                        </a:spcAft>
                      </a:pPr>
                      <a:r>
                        <a:rPr lang="en-US" sz="1600" b="1" dirty="0" smtClean="0">
                          <a:latin typeface="Calibri"/>
                          <a:ea typeface="Calibri"/>
                          <a:cs typeface="Times New Roman"/>
                        </a:rPr>
                        <a:t>Format</a:t>
                      </a:r>
                      <a:endParaRPr lang="en-US" sz="16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a:latin typeface="Calibri"/>
                          <a:ea typeface="Calibri"/>
                          <a:cs typeface="Times New Roman"/>
                        </a:rPr>
                        <a:t>Description</a:t>
                      </a:r>
                      <a:endParaRPr lang="en-US" sz="16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a:latin typeface="Calibri"/>
                          <a:ea typeface="Calibri"/>
                          <a:cs typeface="Times New Roman"/>
                        </a:rPr>
                        <a:t>Accessibility Feature</a:t>
                      </a:r>
                      <a:endParaRPr lang="en-US" sz="16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b="1" dirty="0">
                          <a:latin typeface="Calibri"/>
                          <a:ea typeface="Calibri"/>
                          <a:cs typeface="Times New Roman"/>
                        </a:rPr>
                        <a:t>Examples of Technology Able to Utilize this Format</a:t>
                      </a:r>
                      <a:endParaRPr lang="en-US" sz="1600" dirty="0">
                        <a:latin typeface="Calibri"/>
                        <a:ea typeface="Calibri"/>
                        <a:cs typeface="Times New Roman"/>
                      </a:endParaRPr>
                    </a:p>
                  </a:txBody>
                  <a:tcPr marL="68580" marR="68580" marT="0" marB="0" anchor="ctr"/>
                </a:tc>
              </a:tr>
              <a:tr h="1223211">
                <a:tc>
                  <a:txBody>
                    <a:bodyPr/>
                    <a:lstStyle/>
                    <a:p>
                      <a:pPr marL="0" marR="0" algn="l">
                        <a:lnSpc>
                          <a:spcPct val="115000"/>
                        </a:lnSpc>
                        <a:spcBef>
                          <a:spcPts val="0"/>
                        </a:spcBef>
                        <a:spcAft>
                          <a:spcPts val="0"/>
                        </a:spcAft>
                      </a:pPr>
                      <a:r>
                        <a:rPr lang="en-US" sz="1600">
                          <a:latin typeface="Calibri"/>
                          <a:ea typeface="Calibri"/>
                          <a:cs typeface="Times New Roman"/>
                        </a:rPr>
                        <a:t>RTF (Rich Text Format)</a:t>
                      </a:r>
                    </a:p>
                  </a:txBody>
                  <a:tcPr marL="68580" marR="68580" marT="0" marB="0"/>
                </a:tc>
                <a:tc>
                  <a:txBody>
                    <a:bodyPr/>
                    <a:lstStyle/>
                    <a:p>
                      <a:pPr marL="0" marR="0" algn="l">
                        <a:lnSpc>
                          <a:spcPct val="115000"/>
                        </a:lnSpc>
                        <a:spcBef>
                          <a:spcPts val="0"/>
                        </a:spcBef>
                        <a:spcAft>
                          <a:spcPts val="0"/>
                        </a:spcAft>
                      </a:pPr>
                      <a:r>
                        <a:rPr lang="en-US" sz="1600" dirty="0">
                          <a:latin typeface="Calibri"/>
                          <a:ea typeface="Calibri"/>
                          <a:cs typeface="Times New Roman"/>
                        </a:rPr>
                        <a:t>Cross platform, </a:t>
                      </a:r>
                      <a:r>
                        <a:rPr lang="en-US" sz="1600" dirty="0" smtClean="0">
                          <a:latin typeface="Calibri"/>
                          <a:ea typeface="Calibri"/>
                          <a:cs typeface="Times New Roman"/>
                        </a:rPr>
                        <a:t>may not have </a:t>
                      </a:r>
                      <a:r>
                        <a:rPr lang="en-US" sz="1600" dirty="0">
                          <a:latin typeface="Calibri"/>
                          <a:ea typeface="Calibri"/>
                          <a:cs typeface="Times New Roman"/>
                        </a:rPr>
                        <a:t>images, </a:t>
                      </a:r>
                      <a:r>
                        <a:rPr lang="en-US" sz="1600" dirty="0" smtClean="0">
                          <a:latin typeface="Calibri"/>
                          <a:ea typeface="Calibri"/>
                          <a:cs typeface="Times New Roman"/>
                        </a:rPr>
                        <a:t>may not have </a:t>
                      </a:r>
                      <a:r>
                        <a:rPr lang="en-US" sz="1600" dirty="0">
                          <a:latin typeface="Calibri"/>
                          <a:ea typeface="Calibri"/>
                          <a:cs typeface="Times New Roman"/>
                        </a:rPr>
                        <a:t>navigation, readable on older devices that are not DAISY </a:t>
                      </a:r>
                      <a:r>
                        <a:rPr lang="en-US" sz="1600" dirty="0" smtClean="0">
                          <a:latin typeface="Calibri"/>
                          <a:ea typeface="Calibri"/>
                          <a:cs typeface="Times New Roman"/>
                        </a:rPr>
                        <a:t>compliant. </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dirty="0" smtClean="0">
                          <a:latin typeface="+mn-lt"/>
                          <a:ea typeface="Calibri"/>
                          <a:cs typeface="Times New Roman"/>
                        </a:rPr>
                        <a:t>Text output</a:t>
                      </a:r>
                      <a:endParaRPr lang="en-US" sz="16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US" sz="1600" dirty="0">
                          <a:latin typeface="Calibri"/>
                          <a:ea typeface="Calibri"/>
                          <a:cs typeface="Times New Roman"/>
                        </a:rPr>
                        <a:t>Supported Reading Software (SRS), Braille Transcription programs, word processing software</a:t>
                      </a:r>
                    </a:p>
                  </a:txBody>
                  <a:tcPr marL="68580" marR="68580" marT="0" marB="0"/>
                </a:tc>
              </a:tr>
            </a:tbl>
          </a:graphicData>
        </a:graphic>
      </p:graphicFrame>
      <p:pic>
        <p:nvPicPr>
          <p:cNvPr id="27651" name="Picture 3" descr="C:\Users\MAS\AppData\Local\Microsoft\Windows\Temporary Internet Files\Content.IE5\FIC932O2\MPj04019420000[1].jpg"/>
          <p:cNvPicPr>
            <a:picLocks noChangeAspect="1" noChangeArrowheads="1"/>
          </p:cNvPicPr>
          <p:nvPr/>
        </p:nvPicPr>
        <p:blipFill>
          <a:blip r:embed="rId2" cstate="print"/>
          <a:srcRect/>
          <a:stretch>
            <a:fillRect/>
          </a:stretch>
        </p:blipFill>
        <p:spPr bwMode="auto">
          <a:xfrm rot="5400000" flipV="1">
            <a:off x="3429000" y="1219199"/>
            <a:ext cx="2362200" cy="754380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09600" y="1447800"/>
            <a:ext cx="6200774" cy="4990866"/>
            <a:chOff x="609600" y="1447800"/>
            <a:chExt cx="6200774" cy="4990866"/>
          </a:xfrm>
        </p:grpSpPr>
        <p:pic>
          <p:nvPicPr>
            <p:cNvPr id="3074" name="Picture 2" descr="C:\Users\MAS\Documents\FIMC\DRMTraining\Graphics\Graphics\Login.jpg"/>
            <p:cNvPicPr>
              <a:picLocks noChangeAspect="1" noChangeArrowheads="1"/>
            </p:cNvPicPr>
            <p:nvPr/>
          </p:nvPicPr>
          <p:blipFill>
            <a:blip r:embed="rId3" cstate="print"/>
            <a:srcRect/>
            <a:stretch>
              <a:fillRect/>
            </a:stretch>
          </p:blipFill>
          <p:spPr bwMode="auto">
            <a:xfrm>
              <a:off x="609600" y="1447800"/>
              <a:ext cx="6200774" cy="4990866"/>
            </a:xfrm>
            <a:prstGeom prst="rect">
              <a:avLst/>
            </a:prstGeom>
            <a:noFill/>
          </p:spPr>
        </p:pic>
        <p:sp>
          <p:nvSpPr>
            <p:cNvPr id="7" name="Rectangle 6"/>
            <p:cNvSpPr/>
            <p:nvPr/>
          </p:nvSpPr>
          <p:spPr>
            <a:xfrm>
              <a:off x="2057400" y="2209800"/>
              <a:ext cx="47244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p:cNvSpPr/>
            <p:nvPr/>
          </p:nvSpPr>
          <p:spPr>
            <a:xfrm>
              <a:off x="3657600" y="1676400"/>
              <a:ext cx="609600" cy="228600"/>
            </a:xfrm>
            <a:prstGeom prst="parallelogram">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solidFill>
            <a:srgbClr val="008000"/>
          </a:solidFill>
        </p:spPr>
        <p:txBody>
          <a:bodyPr/>
          <a:lstStyle/>
          <a:p>
            <a:r>
              <a:rPr lang="en-US" sz="4000" dirty="0" smtClean="0">
                <a:solidFill>
                  <a:srgbClr val="DFFFC9"/>
                </a:solidFill>
              </a:rPr>
              <a:t>NIMAS/FL Registration and Ordering</a:t>
            </a:r>
            <a:endParaRPr lang="en-US" sz="4000" dirty="0">
              <a:solidFill>
                <a:srgbClr val="DFFFC9"/>
              </a:solidFill>
            </a:endParaRPr>
          </a:p>
        </p:txBody>
      </p:sp>
      <p:sp>
        <p:nvSpPr>
          <p:cNvPr id="3" name="Content Placeholder 2"/>
          <p:cNvSpPr>
            <a:spLocks noGrp="1"/>
          </p:cNvSpPr>
          <p:nvPr>
            <p:ph idx="1"/>
          </p:nvPr>
        </p:nvSpPr>
        <p:spPr>
          <a:xfrm>
            <a:off x="3124200" y="4495800"/>
            <a:ext cx="5562600" cy="2057400"/>
          </a:xfrm>
          <a:solidFill>
            <a:srgbClr val="CCFFCC"/>
          </a:solidFill>
        </p:spPr>
        <p:txBody>
          <a:bodyPr/>
          <a:lstStyle/>
          <a:p>
            <a:r>
              <a:rPr lang="en-US" dirty="0" smtClean="0"/>
              <a:t>Enter the User Name and Password assigned by NIMAS/FL to login to the Online Ordering System </a:t>
            </a:r>
          </a:p>
          <a:p>
            <a:endParaRPr lang="en-US" dirty="0" smtClean="0"/>
          </a:p>
        </p:txBody>
      </p:sp>
      <p:sp>
        <p:nvSpPr>
          <p:cNvPr id="6" name="Right Arrow 5"/>
          <p:cNvSpPr/>
          <p:nvPr/>
        </p:nvSpPr>
        <p:spPr>
          <a:xfrm rot="19337856" flipH="1">
            <a:off x="1646244" y="2915581"/>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AS\Documents\FIMC\DRMTraining\Graphics\Graphics\Home.jpg"/>
          <p:cNvPicPr>
            <a:picLocks noChangeAspect="1" noChangeArrowheads="1"/>
          </p:cNvPicPr>
          <p:nvPr/>
        </p:nvPicPr>
        <p:blipFill>
          <a:blip r:embed="rId3" cstate="print"/>
          <a:srcRect/>
          <a:stretch>
            <a:fillRect/>
          </a:stretch>
        </p:blipFill>
        <p:spPr bwMode="auto">
          <a:xfrm>
            <a:off x="1143000" y="875328"/>
            <a:ext cx="6781800" cy="5830272"/>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Main Menu</a:t>
            </a:r>
            <a:endParaRPr lang="en-US" dirty="0">
              <a:solidFill>
                <a:srgbClr val="DFFFC9"/>
              </a:solidFill>
            </a:endParaRPr>
          </a:p>
        </p:txBody>
      </p:sp>
      <p:sp>
        <p:nvSpPr>
          <p:cNvPr id="10" name="Oval 9"/>
          <p:cNvSpPr/>
          <p:nvPr/>
        </p:nvSpPr>
        <p:spPr>
          <a:xfrm>
            <a:off x="3581400" y="1447800"/>
            <a:ext cx="1143000" cy="304800"/>
          </a:xfrm>
          <a:prstGeom prst="ellipse">
            <a:avLst/>
          </a:prstGeom>
          <a:solidFill>
            <a:schemeClr val="accent6">
              <a:lumMod val="20000"/>
              <a:lumOff val="80000"/>
              <a:alpha val="2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876800" y="1676400"/>
            <a:ext cx="1524000" cy="304800"/>
          </a:xfrm>
          <a:prstGeom prst="ellipse">
            <a:avLst/>
          </a:prstGeom>
          <a:solidFill>
            <a:schemeClr val="accent6">
              <a:lumMod val="20000"/>
              <a:lumOff val="80000"/>
              <a:alpha val="2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066800" y="5791200"/>
            <a:ext cx="1295400" cy="685800"/>
          </a:xfrm>
          <a:prstGeom prst="ellipse">
            <a:avLst/>
          </a:prstGeom>
          <a:solidFill>
            <a:schemeClr val="accent6">
              <a:lumMod val="20000"/>
              <a:lumOff val="80000"/>
              <a:alpha val="2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AS\Documents\FIMC\DRMTraining\Graphics\Graphics\Home.jpg"/>
          <p:cNvPicPr>
            <a:picLocks noChangeAspect="1" noChangeArrowheads="1"/>
          </p:cNvPicPr>
          <p:nvPr/>
        </p:nvPicPr>
        <p:blipFill>
          <a:blip r:embed="rId2" cstate="print"/>
          <a:srcRect/>
          <a:stretch>
            <a:fillRect/>
          </a:stretch>
        </p:blipFill>
        <p:spPr bwMode="auto">
          <a:xfrm>
            <a:off x="1143000" y="875328"/>
            <a:ext cx="6781800" cy="5830272"/>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Register a New Student</a:t>
            </a:r>
            <a:endParaRPr lang="en-US" dirty="0">
              <a:solidFill>
                <a:srgbClr val="DFFFC9"/>
              </a:solidFill>
            </a:endParaRPr>
          </a:p>
        </p:txBody>
      </p:sp>
      <p:sp>
        <p:nvSpPr>
          <p:cNvPr id="4" name="Right Arrow 3"/>
          <p:cNvSpPr/>
          <p:nvPr/>
        </p:nvSpPr>
        <p:spPr>
          <a:xfrm rot="19337856" flipH="1">
            <a:off x="2408244" y="3906182"/>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AS\Documents\FIMC\DRMTraining\Graphics\Graphics\NewStudent.jpg"/>
          <p:cNvPicPr>
            <a:picLocks noChangeAspect="1" noChangeArrowheads="1"/>
          </p:cNvPicPr>
          <p:nvPr/>
        </p:nvPicPr>
        <p:blipFill>
          <a:blip r:embed="rId2" cstate="print"/>
          <a:srcRect/>
          <a:stretch>
            <a:fillRect/>
          </a:stretch>
        </p:blipFill>
        <p:spPr bwMode="auto">
          <a:xfrm>
            <a:off x="990600" y="457200"/>
            <a:ext cx="7277100" cy="630682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Register a New Student</a:t>
            </a:r>
            <a:endParaRPr lang="en-US" dirty="0">
              <a:solidFill>
                <a:srgbClr val="DFFFC9"/>
              </a:solidFill>
            </a:endParaRPr>
          </a:p>
        </p:txBody>
      </p:sp>
      <p:sp>
        <p:nvSpPr>
          <p:cNvPr id="4" name="Right Arrow 3"/>
          <p:cNvSpPr/>
          <p:nvPr/>
        </p:nvSpPr>
        <p:spPr>
          <a:xfrm rot="1930660" flipH="1">
            <a:off x="4625903" y="5938305"/>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Definitions</a:t>
            </a:r>
          </a:p>
        </p:txBody>
      </p:sp>
      <p:sp>
        <p:nvSpPr>
          <p:cNvPr id="5123" name="Rectangle 3"/>
          <p:cNvSpPr>
            <a:spLocks noGrp="1" noChangeArrowheads="1"/>
          </p:cNvSpPr>
          <p:nvPr>
            <p:ph idx="1"/>
          </p:nvPr>
        </p:nvSpPr>
        <p:spPr/>
        <p:txBody>
          <a:bodyPr/>
          <a:lstStyle/>
          <a:p>
            <a:pPr eaLnBrk="1" hangingPunct="1">
              <a:lnSpc>
                <a:spcPct val="90000"/>
              </a:lnSpc>
              <a:buFont typeface="Arial" charset="0"/>
              <a:buNone/>
            </a:pPr>
            <a:r>
              <a:rPr lang="en-US" sz="2800" b="1" dirty="0" smtClean="0">
                <a:solidFill>
                  <a:srgbClr val="008000"/>
                </a:solidFill>
              </a:rPr>
              <a:t>NIMAS</a:t>
            </a:r>
            <a:r>
              <a:rPr lang="en-US" sz="2800" dirty="0" smtClean="0"/>
              <a:t> – National Instructional </a:t>
            </a:r>
          </a:p>
          <a:p>
            <a:pPr eaLnBrk="1" hangingPunct="1">
              <a:lnSpc>
                <a:spcPct val="90000"/>
              </a:lnSpc>
              <a:buFont typeface="Arial" charset="0"/>
              <a:buNone/>
            </a:pPr>
            <a:r>
              <a:rPr lang="en-US" sz="2800" dirty="0" smtClean="0"/>
              <a:t>Materials Accessibility Standard </a:t>
            </a:r>
          </a:p>
          <a:p>
            <a:pPr eaLnBrk="1" hangingPunct="1">
              <a:lnSpc>
                <a:spcPct val="90000"/>
              </a:lnSpc>
              <a:buFont typeface="Arial" charset="0"/>
              <a:buNone/>
            </a:pPr>
            <a:endParaRPr lang="en-US" sz="2800" dirty="0" smtClean="0"/>
          </a:p>
          <a:p>
            <a:pPr eaLnBrk="1" hangingPunct="1">
              <a:lnSpc>
                <a:spcPct val="90000"/>
              </a:lnSpc>
              <a:buFont typeface="Arial" charset="0"/>
              <a:buNone/>
            </a:pPr>
            <a:endParaRPr lang="en-US" sz="2800" dirty="0" smtClean="0"/>
          </a:p>
          <a:p>
            <a:pPr eaLnBrk="1" hangingPunct="1">
              <a:lnSpc>
                <a:spcPct val="90000"/>
              </a:lnSpc>
              <a:buFont typeface="Arial" charset="0"/>
              <a:buNone/>
            </a:pPr>
            <a:r>
              <a:rPr lang="en-US" sz="2800" dirty="0" smtClean="0"/>
              <a:t>This standardized electronic file </a:t>
            </a:r>
          </a:p>
          <a:p>
            <a:pPr eaLnBrk="1" hangingPunct="1">
              <a:lnSpc>
                <a:spcPct val="90000"/>
              </a:lnSpc>
              <a:buFont typeface="Arial" charset="0"/>
              <a:buNone/>
            </a:pPr>
            <a:r>
              <a:rPr lang="en-US" sz="2800" dirty="0" smtClean="0"/>
              <a:t>format used by textbook publishers </a:t>
            </a:r>
          </a:p>
          <a:p>
            <a:pPr eaLnBrk="1" hangingPunct="1">
              <a:lnSpc>
                <a:spcPct val="90000"/>
              </a:lnSpc>
              <a:buFont typeface="Arial" charset="0"/>
              <a:buNone/>
            </a:pPr>
            <a:r>
              <a:rPr lang="en-US" sz="2800" dirty="0" smtClean="0"/>
              <a:t>facilitates the creation of accessible core </a:t>
            </a:r>
          </a:p>
          <a:p>
            <a:pPr eaLnBrk="1" hangingPunct="1">
              <a:lnSpc>
                <a:spcPct val="90000"/>
              </a:lnSpc>
              <a:buFont typeface="Arial" charset="0"/>
              <a:buNone/>
            </a:pPr>
            <a:r>
              <a:rPr lang="en-US" sz="2800" dirty="0" smtClean="0"/>
              <a:t>instructional materials for students with disabilities.</a:t>
            </a:r>
          </a:p>
          <a:p>
            <a:pPr eaLnBrk="1" hangingPunct="1">
              <a:lnSpc>
                <a:spcPct val="90000"/>
              </a:lnSpc>
            </a:pPr>
            <a:endParaRPr lang="en-US" dirty="0" smtClean="0"/>
          </a:p>
          <a:p>
            <a:pPr eaLnBrk="1" hangingPunct="1">
              <a:lnSpc>
                <a:spcPct val="90000"/>
              </a:lnSpc>
              <a:buFont typeface="Arial" charset="0"/>
              <a:buNone/>
            </a:pPr>
            <a:endParaRPr lang="en-US" dirty="0" smtClean="0"/>
          </a:p>
        </p:txBody>
      </p:sp>
      <p:pic>
        <p:nvPicPr>
          <p:cNvPr id="5124" name="Picture 10" descr="C:\Users\Suzanne\AppData\Local\Microsoft\Windows\Temporary Internet Files\Content.IE5\9LNC7DT8\MCj02500770000[1].wmf"/>
          <p:cNvPicPr>
            <a:picLocks noChangeAspect="1" noChangeArrowheads="1"/>
          </p:cNvPicPr>
          <p:nvPr/>
        </p:nvPicPr>
        <p:blipFill>
          <a:blip r:embed="rId2" cstate="print"/>
          <a:srcRect/>
          <a:stretch>
            <a:fillRect/>
          </a:stretch>
        </p:blipFill>
        <p:spPr bwMode="auto">
          <a:xfrm>
            <a:off x="6019800" y="838200"/>
            <a:ext cx="2960688"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066800" y="1066800"/>
            <a:ext cx="6819424" cy="5638800"/>
            <a:chOff x="1066800" y="1066800"/>
            <a:chExt cx="6819424" cy="5638800"/>
          </a:xfrm>
        </p:grpSpPr>
        <p:pic>
          <p:nvPicPr>
            <p:cNvPr id="6146" name="Picture 2" descr="C:\Users\MAS\Documents\FIMC\DRMTraining\Graphics\Graphics\RegFormTop.jpg"/>
            <p:cNvPicPr>
              <a:picLocks noChangeAspect="1" noChangeArrowheads="1"/>
            </p:cNvPicPr>
            <p:nvPr/>
          </p:nvPicPr>
          <p:blipFill>
            <a:blip r:embed="rId3" cstate="print"/>
            <a:srcRect/>
            <a:stretch>
              <a:fillRect/>
            </a:stretch>
          </p:blipFill>
          <p:spPr bwMode="auto">
            <a:xfrm>
              <a:off x="1066800" y="1066800"/>
              <a:ext cx="6819424" cy="5638800"/>
            </a:xfrm>
            <a:prstGeom prst="rect">
              <a:avLst/>
            </a:prstGeom>
            <a:noFill/>
          </p:spPr>
        </p:pic>
        <p:sp>
          <p:nvSpPr>
            <p:cNvPr id="4" name="Right Arrow 3"/>
            <p:cNvSpPr/>
            <p:nvPr/>
          </p:nvSpPr>
          <p:spPr>
            <a:xfrm rot="19013320" flipH="1">
              <a:off x="5215131" y="1716712"/>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090022" y="4066401"/>
              <a:ext cx="243978" cy="276999"/>
            </a:xfrm>
            <a:prstGeom prst="rect">
              <a:avLst/>
            </a:prstGeom>
            <a:noFill/>
          </p:spPr>
          <p:txBody>
            <a:bodyPr wrap="none" rtlCol="0">
              <a:spAutoFit/>
            </a:bodyPr>
            <a:lstStyle/>
            <a:p>
              <a:r>
                <a:rPr lang="en-US" sz="1200" dirty="0" smtClean="0"/>
                <a:t>*</a:t>
              </a:r>
              <a:endParaRPr lang="en-US" sz="1200" dirty="0"/>
            </a:p>
          </p:txBody>
        </p:sp>
        <p:sp>
          <p:nvSpPr>
            <p:cNvPr id="8" name="TextBox 7"/>
            <p:cNvSpPr txBox="1"/>
            <p:nvPr/>
          </p:nvSpPr>
          <p:spPr>
            <a:xfrm rot="532426">
              <a:off x="4841517" y="4354040"/>
              <a:ext cx="243978" cy="276999"/>
            </a:xfrm>
            <a:prstGeom prst="rect">
              <a:avLst/>
            </a:prstGeom>
            <a:noFill/>
          </p:spPr>
          <p:txBody>
            <a:bodyPr wrap="none" rtlCol="0">
              <a:spAutoFit/>
            </a:bodyPr>
            <a:lstStyle/>
            <a:p>
              <a:r>
                <a:rPr lang="en-US" sz="1200" dirty="0" smtClean="0"/>
                <a:t>*</a:t>
              </a:r>
              <a:endParaRPr lang="en-US" sz="1200" dirty="0"/>
            </a:p>
          </p:txBody>
        </p:sp>
        <p:sp>
          <p:nvSpPr>
            <p:cNvPr id="10" name="TextBox 9"/>
            <p:cNvSpPr txBox="1"/>
            <p:nvPr/>
          </p:nvSpPr>
          <p:spPr>
            <a:xfrm>
              <a:off x="6004422" y="5181600"/>
              <a:ext cx="243978" cy="276999"/>
            </a:xfrm>
            <a:prstGeom prst="rect">
              <a:avLst/>
            </a:prstGeom>
            <a:noFill/>
          </p:spPr>
          <p:txBody>
            <a:bodyPr wrap="none" rtlCol="0">
              <a:spAutoFit/>
            </a:bodyPr>
            <a:lstStyle/>
            <a:p>
              <a:r>
                <a:rPr lang="en-US" sz="1200" dirty="0" smtClean="0"/>
                <a:t>*</a:t>
              </a:r>
              <a:endParaRPr lang="en-US" sz="1200" dirty="0"/>
            </a:p>
          </p:txBody>
        </p:sp>
        <p:sp>
          <p:nvSpPr>
            <p:cNvPr id="11" name="TextBox 10"/>
            <p:cNvSpPr txBox="1"/>
            <p:nvPr/>
          </p:nvSpPr>
          <p:spPr>
            <a:xfrm>
              <a:off x="5547222" y="4676001"/>
              <a:ext cx="243978" cy="276999"/>
            </a:xfrm>
            <a:prstGeom prst="rect">
              <a:avLst/>
            </a:prstGeom>
            <a:noFill/>
          </p:spPr>
          <p:txBody>
            <a:bodyPr wrap="none" rtlCol="0">
              <a:spAutoFit/>
            </a:bodyPr>
            <a:lstStyle/>
            <a:p>
              <a:r>
                <a:rPr lang="en-US" sz="1200" dirty="0" smtClean="0"/>
                <a:t>*</a:t>
              </a:r>
              <a:endParaRPr lang="en-US" sz="1200" dirty="0"/>
            </a:p>
          </p:txBody>
        </p:sp>
      </p:grpSp>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Register a New Student</a:t>
            </a:r>
            <a:endParaRPr lang="en-US" dirty="0">
              <a:solidFill>
                <a:srgbClr val="DFFFC9"/>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MAS\Documents\FIMC\DRMTraining\Graphics\Graphics\RegFormBottom.jpg"/>
          <p:cNvPicPr>
            <a:picLocks noChangeAspect="1" noChangeArrowheads="1"/>
          </p:cNvPicPr>
          <p:nvPr/>
        </p:nvPicPr>
        <p:blipFill>
          <a:blip r:embed="rId3" cstate="print"/>
          <a:srcRect/>
          <a:stretch>
            <a:fillRect/>
          </a:stretch>
        </p:blipFill>
        <p:spPr bwMode="auto">
          <a:xfrm>
            <a:off x="800100" y="1419225"/>
            <a:ext cx="7429500" cy="4981575"/>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Certification</a:t>
            </a:r>
            <a:endParaRPr lang="en-US" dirty="0">
              <a:solidFill>
                <a:srgbClr val="DFFFC9"/>
              </a:solidFill>
            </a:endParaRPr>
          </a:p>
        </p:txBody>
      </p:sp>
      <p:sp>
        <p:nvSpPr>
          <p:cNvPr id="12" name="Right Arrow 11"/>
          <p:cNvSpPr/>
          <p:nvPr/>
        </p:nvSpPr>
        <p:spPr>
          <a:xfrm rot="1930660" flipH="1">
            <a:off x="4397303" y="5481104"/>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MAS\Documents\FIMC\DRMTraining\Graphics\Graphics\Completed.jpg"/>
          <p:cNvPicPr>
            <a:picLocks noChangeAspect="1" noChangeArrowheads="1"/>
          </p:cNvPicPr>
          <p:nvPr/>
        </p:nvPicPr>
        <p:blipFill>
          <a:blip r:embed="rId3" cstate="print"/>
          <a:srcRect/>
          <a:stretch>
            <a:fillRect/>
          </a:stretch>
        </p:blipFill>
        <p:spPr bwMode="auto">
          <a:xfrm>
            <a:off x="990600" y="1371600"/>
            <a:ext cx="7219950" cy="5335674"/>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Confirm and Submit</a:t>
            </a:r>
            <a:endParaRPr lang="en-US" dirty="0">
              <a:solidFill>
                <a:srgbClr val="DFFFC9"/>
              </a:solidFill>
            </a:endParaRPr>
          </a:p>
        </p:txBody>
      </p:sp>
      <p:sp>
        <p:nvSpPr>
          <p:cNvPr id="12" name="Right Arrow 11"/>
          <p:cNvSpPr/>
          <p:nvPr/>
        </p:nvSpPr>
        <p:spPr>
          <a:xfrm rot="1124006" flipH="1">
            <a:off x="4090508" y="5859279"/>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MAS\Documents\FIMC\DRMTraining\Graphics\Graphics\PrintInfo.jpg"/>
          <p:cNvPicPr>
            <a:picLocks noChangeAspect="1" noChangeArrowheads="1"/>
          </p:cNvPicPr>
          <p:nvPr/>
        </p:nvPicPr>
        <p:blipFill>
          <a:blip r:embed="rId3" cstate="print"/>
          <a:srcRect/>
          <a:stretch>
            <a:fillRect/>
          </a:stretch>
        </p:blipFill>
        <p:spPr bwMode="auto">
          <a:xfrm>
            <a:off x="1524000" y="1447800"/>
            <a:ext cx="5872046" cy="4976824"/>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Print What Was Submitted</a:t>
            </a:r>
            <a:endParaRPr lang="en-US" dirty="0">
              <a:solidFill>
                <a:srgbClr val="DFFFC9"/>
              </a:solidFill>
            </a:endParaRPr>
          </a:p>
        </p:txBody>
      </p:sp>
      <p:sp>
        <p:nvSpPr>
          <p:cNvPr id="6" name="Right Arrow 5"/>
          <p:cNvSpPr/>
          <p:nvPr/>
        </p:nvSpPr>
        <p:spPr>
          <a:xfrm rot="1124006" flipH="1">
            <a:off x="3557108" y="2125479"/>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C:\Users\MAS\Documents\FIMC\DRMTraining\Graphics\Graphics\Search_FL.jpg"/>
          <p:cNvPicPr>
            <a:picLocks noChangeAspect="1" noChangeArrowheads="1"/>
          </p:cNvPicPr>
          <p:nvPr/>
        </p:nvPicPr>
        <p:blipFill>
          <a:blip r:embed="rId3" cstate="print"/>
          <a:srcRect/>
          <a:stretch>
            <a:fillRect/>
          </a:stretch>
        </p:blipFill>
        <p:spPr bwMode="auto">
          <a:xfrm>
            <a:off x="1371600" y="1066800"/>
            <a:ext cx="6629400" cy="5417118"/>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Search for Materials</a:t>
            </a:r>
            <a:endParaRPr lang="en-US" dirty="0">
              <a:solidFill>
                <a:srgbClr val="DFFFC9"/>
              </a:solidFill>
            </a:endParaRPr>
          </a:p>
        </p:txBody>
      </p:sp>
      <p:sp>
        <p:nvSpPr>
          <p:cNvPr id="8" name="Right Arrow 7"/>
          <p:cNvSpPr/>
          <p:nvPr/>
        </p:nvSpPr>
        <p:spPr>
          <a:xfrm rot="10800000" flipH="1">
            <a:off x="457200" y="19050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C:\Users\MAS\Documents\FIMC\DRMTraining\Graphics\Graphics\MakeRequest.jpg"/>
          <p:cNvPicPr>
            <a:picLocks noChangeAspect="1" noChangeArrowheads="1"/>
          </p:cNvPicPr>
          <p:nvPr/>
        </p:nvPicPr>
        <p:blipFill>
          <a:blip r:embed="rId3" cstate="print"/>
          <a:srcRect/>
          <a:stretch>
            <a:fillRect/>
          </a:stretch>
        </p:blipFill>
        <p:spPr bwMode="auto">
          <a:xfrm>
            <a:off x="990600" y="1219200"/>
            <a:ext cx="7117338" cy="536552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Search for Materials</a:t>
            </a:r>
            <a:endParaRPr lang="en-US" dirty="0">
              <a:solidFill>
                <a:srgbClr val="DFFFC9"/>
              </a:solidFill>
            </a:endParaRPr>
          </a:p>
        </p:txBody>
      </p:sp>
      <p:sp>
        <p:nvSpPr>
          <p:cNvPr id="6" name="Right Arrow 5"/>
          <p:cNvSpPr/>
          <p:nvPr/>
        </p:nvSpPr>
        <p:spPr>
          <a:xfrm rot="5400000" flipH="1">
            <a:off x="3334512" y="4056888"/>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371600" y="1143000"/>
            <a:ext cx="7239000" cy="5310472"/>
            <a:chOff x="1371600" y="1143000"/>
            <a:chExt cx="7239000" cy="5310472"/>
          </a:xfrm>
        </p:grpSpPr>
        <p:grpSp>
          <p:nvGrpSpPr>
            <p:cNvPr id="14" name="Group 13"/>
            <p:cNvGrpSpPr/>
            <p:nvPr/>
          </p:nvGrpSpPr>
          <p:grpSpPr>
            <a:xfrm>
              <a:off x="2457450" y="1143000"/>
              <a:ext cx="6153150" cy="5310472"/>
              <a:chOff x="2457450" y="1143000"/>
              <a:chExt cx="6153150" cy="5310472"/>
            </a:xfrm>
          </p:grpSpPr>
          <p:pic>
            <p:nvPicPr>
              <p:cNvPr id="20482" name="Picture 2" descr="C:\Users\MAS\Documents\FIMC\DRMTraining\Graphics\Graphics\RequestForm.jpg"/>
              <p:cNvPicPr>
                <a:picLocks noChangeAspect="1" noChangeArrowheads="1"/>
              </p:cNvPicPr>
              <p:nvPr/>
            </p:nvPicPr>
            <p:blipFill>
              <a:blip r:embed="rId3" cstate="print"/>
              <a:srcRect/>
              <a:stretch>
                <a:fillRect/>
              </a:stretch>
            </p:blipFill>
            <p:spPr bwMode="auto">
              <a:xfrm>
                <a:off x="2457450" y="1143000"/>
                <a:ext cx="6153150" cy="5310472"/>
              </a:xfrm>
              <a:prstGeom prst="rect">
                <a:avLst/>
              </a:prstGeom>
              <a:noFill/>
            </p:spPr>
          </p:pic>
          <p:sp>
            <p:nvSpPr>
              <p:cNvPr id="13" name="Rectangle 12"/>
              <p:cNvSpPr/>
              <p:nvPr/>
            </p:nvSpPr>
            <p:spPr>
              <a:xfrm>
                <a:off x="6781800" y="2971800"/>
                <a:ext cx="533400" cy="76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3905250" y="5162550"/>
              <a:ext cx="809625" cy="123111"/>
            </a:xfrm>
            <a:prstGeom prst="rect">
              <a:avLst/>
            </a:prstGeom>
            <a:solidFill>
              <a:schemeClr val="bg1"/>
            </a:solidFill>
            <a:ln>
              <a:noFill/>
            </a:ln>
          </p:spPr>
          <p:txBody>
            <a:bodyPr wrap="square" lIns="0" tIns="0" rIns="0" bIns="0" rtlCol="0" anchor="b" anchorCtr="0">
              <a:spAutoFit/>
            </a:bodyPr>
            <a:lstStyle/>
            <a:p>
              <a:r>
                <a:rPr lang="en-US" sz="800" dirty="0" smtClean="0"/>
                <a:t>*ISBN</a:t>
              </a:r>
              <a:endParaRPr lang="en-US" sz="800" dirty="0"/>
            </a:p>
          </p:txBody>
        </p:sp>
        <p:sp>
          <p:nvSpPr>
            <p:cNvPr id="6" name="Right Arrow 5"/>
            <p:cNvSpPr/>
            <p:nvPr/>
          </p:nvSpPr>
          <p:spPr>
            <a:xfrm rot="10800000" flipH="1">
              <a:off x="1752600" y="2438400"/>
              <a:ext cx="3797808"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flipH="1">
              <a:off x="2362200" y="2868167"/>
              <a:ext cx="1892808"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0800000" flipH="1">
              <a:off x="1905000" y="6096000"/>
              <a:ext cx="4724400"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0800000" flipH="1">
              <a:off x="2516352" y="3934967"/>
              <a:ext cx="4178808"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0800000" flipH="1">
              <a:off x="1371600" y="4572000"/>
              <a:ext cx="5321808"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10800000" flipH="1">
              <a:off x="2133601" y="5181600"/>
              <a:ext cx="1664208" cy="3322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Submit a Special Request</a:t>
            </a:r>
            <a:endParaRPr lang="en-US" dirty="0">
              <a:solidFill>
                <a:srgbClr val="DFFFC9"/>
              </a:solidFill>
            </a:endParaRPr>
          </a:p>
        </p:txBody>
      </p:sp>
      <p:sp>
        <p:nvSpPr>
          <p:cNvPr id="7" name="TextBox 6"/>
          <p:cNvSpPr txBox="1"/>
          <p:nvPr/>
        </p:nvSpPr>
        <p:spPr>
          <a:xfrm>
            <a:off x="533400" y="1981201"/>
            <a:ext cx="2133600" cy="4624343"/>
          </a:xfrm>
          <a:prstGeom prst="rect">
            <a:avLst/>
          </a:prstGeom>
          <a:noFill/>
        </p:spPr>
        <p:txBody>
          <a:bodyPr wrap="square" rtlCol="0">
            <a:spAutoFit/>
          </a:bodyPr>
          <a:lstStyle/>
          <a:p>
            <a:r>
              <a:rPr lang="en-US" sz="1600" dirty="0" smtClean="0"/>
              <a:t>Most school Locations can be found here:</a:t>
            </a:r>
          </a:p>
          <a:p>
            <a:endParaRPr lang="en-US" sz="1050" dirty="0" smtClean="0"/>
          </a:p>
          <a:p>
            <a:r>
              <a:rPr lang="en-US" sz="1600" dirty="0" smtClean="0"/>
              <a:t>Select the location:</a:t>
            </a:r>
          </a:p>
          <a:p>
            <a:endParaRPr lang="en-US" sz="2000" dirty="0" smtClean="0"/>
          </a:p>
          <a:p>
            <a:endParaRPr lang="en-US" sz="1600" dirty="0" smtClean="0"/>
          </a:p>
          <a:p>
            <a:r>
              <a:rPr lang="en-US" sz="1600" dirty="0" smtClean="0"/>
              <a:t>Enter the NIMAS/FL Student ID number:</a:t>
            </a:r>
          </a:p>
          <a:p>
            <a:endParaRPr lang="en-US" sz="1200" dirty="0" smtClean="0"/>
          </a:p>
          <a:p>
            <a:r>
              <a:rPr lang="en-US" sz="1600" dirty="0" smtClean="0"/>
              <a:t>Select the required format:</a:t>
            </a:r>
          </a:p>
          <a:p>
            <a:endParaRPr lang="en-US" sz="2000" dirty="0" smtClean="0"/>
          </a:p>
          <a:p>
            <a:r>
              <a:rPr lang="en-US" sz="1600" dirty="0" smtClean="0"/>
              <a:t>Enter the ISBN:</a:t>
            </a:r>
          </a:p>
          <a:p>
            <a:endParaRPr lang="en-US" sz="800" dirty="0" smtClean="0"/>
          </a:p>
          <a:p>
            <a:r>
              <a:rPr lang="en-US" sz="1600" dirty="0" smtClean="0"/>
              <a:t>Complete as much information as possible then</a:t>
            </a:r>
          </a:p>
          <a:p>
            <a:r>
              <a:rPr lang="en-US" sz="1600" dirty="0" smtClean="0"/>
              <a:t>submit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Submit a Special Request</a:t>
            </a:r>
            <a:endParaRPr lang="en-US" dirty="0">
              <a:solidFill>
                <a:srgbClr val="DFFFC9"/>
              </a:solidFill>
            </a:endParaRPr>
          </a:p>
        </p:txBody>
      </p:sp>
      <p:grpSp>
        <p:nvGrpSpPr>
          <p:cNvPr id="8" name="Group 7"/>
          <p:cNvGrpSpPr/>
          <p:nvPr/>
        </p:nvGrpSpPr>
        <p:grpSpPr>
          <a:xfrm>
            <a:off x="1371600" y="1440304"/>
            <a:ext cx="6272212" cy="5341496"/>
            <a:chOff x="1371600" y="1440304"/>
            <a:chExt cx="6272212" cy="5341496"/>
          </a:xfrm>
        </p:grpSpPr>
        <p:grpSp>
          <p:nvGrpSpPr>
            <p:cNvPr id="7" name="Group 6"/>
            <p:cNvGrpSpPr/>
            <p:nvPr/>
          </p:nvGrpSpPr>
          <p:grpSpPr>
            <a:xfrm>
              <a:off x="1371600" y="1440304"/>
              <a:ext cx="6272212" cy="5341496"/>
              <a:chOff x="1371600" y="1440304"/>
              <a:chExt cx="6272212" cy="5341496"/>
            </a:xfrm>
          </p:grpSpPr>
          <p:pic>
            <p:nvPicPr>
              <p:cNvPr id="21506" name="Picture 2" descr="C:\Users\MAS\Documents\FIMC\DRMTraining\Graphics\Graphics\RequestFilled.jpg"/>
              <p:cNvPicPr>
                <a:picLocks noChangeAspect="1" noChangeArrowheads="1"/>
              </p:cNvPicPr>
              <p:nvPr/>
            </p:nvPicPr>
            <p:blipFill>
              <a:blip r:embed="rId3" cstate="print"/>
              <a:srcRect/>
              <a:stretch>
                <a:fillRect/>
              </a:stretch>
            </p:blipFill>
            <p:spPr bwMode="auto">
              <a:xfrm>
                <a:off x="1371600" y="1440304"/>
                <a:ext cx="6272212" cy="5341496"/>
              </a:xfrm>
              <a:prstGeom prst="rect">
                <a:avLst/>
              </a:prstGeom>
              <a:noFill/>
            </p:spPr>
          </p:pic>
          <p:sp>
            <p:nvSpPr>
              <p:cNvPr id="5" name="TextBox 4"/>
              <p:cNvSpPr txBox="1"/>
              <p:nvPr/>
            </p:nvSpPr>
            <p:spPr>
              <a:xfrm>
                <a:off x="2819400" y="5495925"/>
                <a:ext cx="809625" cy="123111"/>
              </a:xfrm>
              <a:prstGeom prst="rect">
                <a:avLst/>
              </a:prstGeom>
              <a:solidFill>
                <a:schemeClr val="bg1"/>
              </a:solidFill>
              <a:ln>
                <a:noFill/>
              </a:ln>
            </p:spPr>
            <p:txBody>
              <a:bodyPr wrap="square" lIns="0" tIns="0" rIns="0" bIns="0" rtlCol="0" anchor="b" anchorCtr="0">
                <a:spAutoFit/>
              </a:bodyPr>
              <a:lstStyle/>
              <a:p>
                <a:r>
                  <a:rPr lang="en-US" sz="800" dirty="0" smtClean="0"/>
                  <a:t>*ISBN</a:t>
                </a:r>
                <a:endParaRPr lang="en-US" sz="800" dirty="0"/>
              </a:p>
            </p:txBody>
          </p:sp>
        </p:grpSp>
        <p:sp>
          <p:nvSpPr>
            <p:cNvPr id="14" name="Right Arrow 13"/>
            <p:cNvSpPr/>
            <p:nvPr/>
          </p:nvSpPr>
          <p:spPr>
            <a:xfrm flipH="1">
              <a:off x="6553200" y="62484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90600" y="1104900"/>
            <a:ext cx="7477125" cy="5143500"/>
            <a:chOff x="990600" y="1104900"/>
            <a:chExt cx="7477125" cy="5143500"/>
          </a:xfrm>
        </p:grpSpPr>
        <p:pic>
          <p:nvPicPr>
            <p:cNvPr id="22530" name="Picture 2" descr="C:\Users\MAS\Documents\FIMC\DRMTraining\Graphics\Graphics\OrderInfo.jpg"/>
            <p:cNvPicPr>
              <a:picLocks noChangeAspect="1" noChangeArrowheads="1"/>
            </p:cNvPicPr>
            <p:nvPr/>
          </p:nvPicPr>
          <p:blipFill>
            <a:blip r:embed="rId3" cstate="print"/>
            <a:srcRect/>
            <a:stretch>
              <a:fillRect/>
            </a:stretch>
          </p:blipFill>
          <p:spPr bwMode="auto">
            <a:xfrm>
              <a:off x="990600" y="1104900"/>
              <a:ext cx="7477125" cy="5143500"/>
            </a:xfrm>
            <a:prstGeom prst="rect">
              <a:avLst/>
            </a:prstGeom>
            <a:noFill/>
          </p:spPr>
        </p:pic>
        <p:sp>
          <p:nvSpPr>
            <p:cNvPr id="5" name="Rounded Rectangle 4"/>
            <p:cNvSpPr/>
            <p:nvPr/>
          </p:nvSpPr>
          <p:spPr>
            <a:xfrm>
              <a:off x="2743200" y="2057400"/>
              <a:ext cx="1371600" cy="228600"/>
            </a:xfrm>
            <a:prstGeom prst="roundRect">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i="1" dirty="0" smtClean="0"/>
                <a:t>Book Search</a:t>
              </a:r>
              <a:endParaRPr lang="en-US" sz="1400" b="1" i="1" dirty="0"/>
            </a:p>
          </p:txBody>
        </p:sp>
      </p:grpSp>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Review Orders</a:t>
            </a:r>
            <a:endParaRPr lang="en-US" dirty="0">
              <a:solidFill>
                <a:srgbClr val="DFFFC9"/>
              </a:solidFill>
            </a:endParaRPr>
          </a:p>
        </p:txBody>
      </p:sp>
      <p:sp>
        <p:nvSpPr>
          <p:cNvPr id="7" name="Right Arrow 6"/>
          <p:cNvSpPr/>
          <p:nvPr/>
        </p:nvSpPr>
        <p:spPr>
          <a:xfrm rot="5400000" flipH="1">
            <a:off x="7373112" y="4133088"/>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C:\Users\MAS\AppData\Local\Microsoft\Windows\Temporary Internet Files\Content.IE5\TB21KDSS\MCj04352350000[1].png"/>
          <p:cNvPicPr>
            <a:picLocks noChangeAspect="1" noChangeArrowheads="1"/>
          </p:cNvPicPr>
          <p:nvPr/>
        </p:nvPicPr>
        <p:blipFill>
          <a:blip r:embed="rId3" cstate="print"/>
          <a:srcRect/>
          <a:stretch>
            <a:fillRect/>
          </a:stretch>
        </p:blipFill>
        <p:spPr bwMode="auto">
          <a:xfrm>
            <a:off x="4724400" y="1905000"/>
            <a:ext cx="4149660" cy="4560616"/>
          </a:xfrm>
          <a:prstGeom prst="rect">
            <a:avLst/>
          </a:prstGeom>
          <a:noFill/>
        </p:spPr>
      </p:pic>
      <p:pic>
        <p:nvPicPr>
          <p:cNvPr id="23555" name="Picture 3" descr="C:\Users\MAS\Documents\FIMC\DRMTraining\Graphics\Graphics\ReviewOrder2.jpg"/>
          <p:cNvPicPr>
            <a:picLocks noChangeAspect="1" noChangeArrowheads="1"/>
          </p:cNvPicPr>
          <p:nvPr/>
        </p:nvPicPr>
        <p:blipFill>
          <a:blip r:embed="rId4" cstate="print"/>
          <a:srcRect l="22581" t="14944" b="52982"/>
          <a:stretch>
            <a:fillRect/>
          </a:stretch>
        </p:blipFill>
        <p:spPr bwMode="auto">
          <a:xfrm>
            <a:off x="457200" y="3810000"/>
            <a:ext cx="6035040" cy="1978995"/>
          </a:xfrm>
          <a:prstGeom prst="rect">
            <a:avLst/>
          </a:prstGeom>
          <a:noFill/>
        </p:spPr>
      </p:pic>
      <p:pic>
        <p:nvPicPr>
          <p:cNvPr id="23554" name="Picture 2" descr="C:\Users\MAS\Documents\FIMC\DRMTraining\Graphics\Graphics\ReviewOrder.jpg"/>
          <p:cNvPicPr>
            <a:picLocks noChangeAspect="1" noChangeArrowheads="1"/>
          </p:cNvPicPr>
          <p:nvPr/>
        </p:nvPicPr>
        <p:blipFill>
          <a:blip r:embed="rId5" cstate="print"/>
          <a:srcRect l="22222" b="58168"/>
          <a:stretch>
            <a:fillRect/>
          </a:stretch>
        </p:blipFill>
        <p:spPr bwMode="auto">
          <a:xfrm>
            <a:off x="457200" y="1447800"/>
            <a:ext cx="5867400" cy="220980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Review Orders</a:t>
            </a:r>
            <a:endParaRPr lang="en-US" dirty="0">
              <a:solidFill>
                <a:srgbClr val="DFFFC9"/>
              </a:solidFill>
            </a:endParaRPr>
          </a:p>
        </p:txBody>
      </p:sp>
      <p:sp>
        <p:nvSpPr>
          <p:cNvPr id="7" name="Right Arrow 6"/>
          <p:cNvSpPr/>
          <p:nvPr/>
        </p:nvSpPr>
        <p:spPr>
          <a:xfrm rot="2845934" flipH="1">
            <a:off x="5506584" y="363469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9772675" flipH="1">
            <a:off x="4316858" y="5467286"/>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838200" y="609600"/>
            <a:ext cx="7391400" cy="6158609"/>
          </a:xfrm>
          <a:prstGeom prst="rect">
            <a:avLst/>
          </a:prstGeom>
          <a:noFill/>
          <a:ln w="9525">
            <a:noFill/>
            <a:miter lim="800000"/>
            <a:headEnd/>
            <a:tailEnd/>
          </a:ln>
        </p:spPr>
        <p:txBody>
          <a:bodyPr>
            <a:spAutoFit/>
          </a:bodyPr>
          <a:lstStyle/>
          <a:p>
            <a:pPr algn="ctr">
              <a:lnSpc>
                <a:spcPct val="90000"/>
              </a:lnSpc>
            </a:pPr>
            <a:r>
              <a:rPr lang="en-US" sz="3200" b="1" dirty="0">
                <a:solidFill>
                  <a:srgbClr val="008000"/>
                </a:solidFill>
                <a:latin typeface="Arial" pitchFamily="34" charset="0"/>
                <a:cs typeface="Arial" pitchFamily="34" charset="0"/>
              </a:rPr>
              <a:t>NIMAC</a:t>
            </a:r>
            <a:r>
              <a:rPr lang="en-US" sz="3200" dirty="0">
                <a:latin typeface="Arial" pitchFamily="34" charset="0"/>
                <a:cs typeface="Arial" pitchFamily="34" charset="0"/>
              </a:rPr>
              <a:t> – National Instructional Materials Access Center</a:t>
            </a:r>
          </a:p>
          <a:p>
            <a:pPr algn="ctr">
              <a:lnSpc>
                <a:spcPct val="90000"/>
              </a:lnSpc>
            </a:pPr>
            <a:endParaRPr lang="en-US" sz="2600" dirty="0">
              <a:latin typeface="Arial" pitchFamily="34" charset="0"/>
              <a:cs typeface="Arial" pitchFamily="34" charset="0"/>
            </a:endParaRPr>
          </a:p>
          <a:p>
            <a:pPr algn="ctr">
              <a:lnSpc>
                <a:spcPct val="90000"/>
              </a:lnSpc>
            </a:pPr>
            <a:r>
              <a:rPr lang="en-US" sz="2600" dirty="0" smtClean="0">
                <a:latin typeface="Arial" pitchFamily="34" charset="0"/>
                <a:cs typeface="Arial" pitchFamily="34" charset="0"/>
              </a:rPr>
              <a:t> </a:t>
            </a:r>
            <a:endParaRPr lang="en-US" sz="2600" dirty="0">
              <a:latin typeface="Arial" pitchFamily="34" charset="0"/>
              <a:cs typeface="Arial" pitchFamily="34" charset="0"/>
            </a:endParaRPr>
          </a:p>
          <a:p>
            <a:pPr>
              <a:lnSpc>
                <a:spcPct val="90000"/>
              </a:lnSpc>
              <a:buFont typeface="Arial" charset="0"/>
              <a:buChar char="•"/>
            </a:pPr>
            <a:r>
              <a:rPr lang="en-US" sz="2600" dirty="0">
                <a:latin typeface="Arial" pitchFamily="34" charset="0"/>
                <a:cs typeface="Arial" pitchFamily="34" charset="0"/>
              </a:rPr>
              <a:t>Houses NIMAS XML files that can be converted  into accessible formats for use with </a:t>
            </a:r>
            <a:r>
              <a:rPr lang="en-US" sz="2600" dirty="0" smtClean="0">
                <a:latin typeface="Arial" pitchFamily="34" charset="0"/>
                <a:cs typeface="Arial" pitchFamily="34" charset="0"/>
              </a:rPr>
              <a:t>qualified</a:t>
            </a:r>
          </a:p>
          <a:p>
            <a:pPr>
              <a:lnSpc>
                <a:spcPct val="90000"/>
              </a:lnSpc>
            </a:pPr>
            <a:r>
              <a:rPr lang="en-US" sz="2600" dirty="0" smtClean="0">
                <a:latin typeface="Arial" pitchFamily="34" charset="0"/>
                <a:cs typeface="Arial" pitchFamily="34" charset="0"/>
              </a:rPr>
              <a:t>K-12 </a:t>
            </a:r>
            <a:r>
              <a:rPr lang="en-US" sz="2600" dirty="0">
                <a:latin typeface="Arial" pitchFamily="34" charset="0"/>
                <a:cs typeface="Arial" pitchFamily="34" charset="0"/>
              </a:rPr>
              <a:t>students</a:t>
            </a:r>
          </a:p>
          <a:p>
            <a:pPr>
              <a:lnSpc>
                <a:spcPct val="90000"/>
              </a:lnSpc>
            </a:pPr>
            <a:endParaRPr lang="en-US" sz="2600" dirty="0">
              <a:latin typeface="Arial" pitchFamily="34" charset="0"/>
              <a:cs typeface="Arial" pitchFamily="34" charset="0"/>
            </a:endParaRPr>
          </a:p>
          <a:p>
            <a:pPr>
              <a:lnSpc>
                <a:spcPct val="90000"/>
              </a:lnSpc>
              <a:buFont typeface="Arial" charset="0"/>
              <a:buChar char="•"/>
            </a:pPr>
            <a:r>
              <a:rPr lang="en-US" sz="2600" dirty="0">
                <a:latin typeface="Arial" pitchFamily="34" charset="0"/>
                <a:cs typeface="Arial" pitchFamily="34" charset="0"/>
              </a:rPr>
              <a:t>Maintains procedures to protect against copyright infringement to accessible core instructional materials</a:t>
            </a:r>
          </a:p>
          <a:p>
            <a:pPr>
              <a:lnSpc>
                <a:spcPct val="90000"/>
              </a:lnSpc>
              <a:buFont typeface="Arial" charset="0"/>
              <a:buChar char="•"/>
            </a:pPr>
            <a:endParaRPr lang="en-US" sz="2600" dirty="0">
              <a:latin typeface="Arial" pitchFamily="34" charset="0"/>
              <a:cs typeface="Arial" pitchFamily="34" charset="0"/>
            </a:endParaRPr>
          </a:p>
          <a:p>
            <a:pPr>
              <a:lnSpc>
                <a:spcPct val="90000"/>
              </a:lnSpc>
              <a:buFont typeface="Arial" charset="0"/>
              <a:buChar char="•"/>
            </a:pPr>
            <a:r>
              <a:rPr lang="en-US" sz="2600" dirty="0">
                <a:latin typeface="Arial" pitchFamily="34" charset="0"/>
                <a:cs typeface="Arial" pitchFamily="34" charset="0"/>
              </a:rPr>
              <a:t>On behalf of the districts, state authorized user </a:t>
            </a:r>
          </a:p>
          <a:p>
            <a:pPr>
              <a:lnSpc>
                <a:spcPct val="90000"/>
              </a:lnSpc>
            </a:pPr>
            <a:r>
              <a:rPr lang="en-US" sz="2600" dirty="0">
                <a:latin typeface="Arial" pitchFamily="34" charset="0"/>
                <a:cs typeface="Arial" pitchFamily="34" charset="0"/>
              </a:rPr>
              <a:t>will order NIMAS-derived files of </a:t>
            </a:r>
          </a:p>
          <a:p>
            <a:pPr>
              <a:lnSpc>
                <a:spcPct val="90000"/>
              </a:lnSpc>
            </a:pPr>
            <a:r>
              <a:rPr lang="en-US" sz="2600" dirty="0">
                <a:latin typeface="Arial" pitchFamily="34" charset="0"/>
                <a:cs typeface="Arial" pitchFamily="34" charset="0"/>
              </a:rPr>
              <a:t>Florida’s textbooks from NIMAC</a:t>
            </a:r>
          </a:p>
          <a:p>
            <a:pPr>
              <a:lnSpc>
                <a:spcPct val="90000"/>
              </a:lnSpc>
            </a:pPr>
            <a:endParaRPr lang="en-US" sz="3600" dirty="0">
              <a:latin typeface="Calibri" pitchFamily="34" charset="0"/>
            </a:endParaRPr>
          </a:p>
        </p:txBody>
      </p:sp>
      <p:pic>
        <p:nvPicPr>
          <p:cNvPr id="6147" name="Picture 9" descr="C:\Users\Suzanne\AppData\Local\Microsoft\Windows\Temporary Internet Files\Content.IE5\9LNC7DT8\MPj04020130000[1].jpg"/>
          <p:cNvPicPr>
            <a:picLocks noChangeAspect="1" noChangeArrowheads="1"/>
          </p:cNvPicPr>
          <p:nvPr/>
        </p:nvPicPr>
        <p:blipFill>
          <a:blip r:embed="rId3" cstate="print"/>
          <a:srcRect/>
          <a:stretch>
            <a:fillRect/>
          </a:stretch>
        </p:blipFill>
        <p:spPr bwMode="auto">
          <a:xfrm>
            <a:off x="6420787" y="5455171"/>
            <a:ext cx="1828800" cy="121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MAS\Documents\FIMC\DRMTraining\Graphics\Graphics\CheckOut.jpg"/>
          <p:cNvPicPr>
            <a:picLocks noChangeAspect="1" noChangeArrowheads="1"/>
          </p:cNvPicPr>
          <p:nvPr/>
        </p:nvPicPr>
        <p:blipFill>
          <a:blip r:embed="rId3" cstate="print"/>
          <a:srcRect/>
          <a:stretch>
            <a:fillRect/>
          </a:stretch>
        </p:blipFill>
        <p:spPr bwMode="auto">
          <a:xfrm>
            <a:off x="856525" y="1143000"/>
            <a:ext cx="7249250" cy="525780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dirty="0" smtClean="0">
                <a:solidFill>
                  <a:srgbClr val="DFFFC9"/>
                </a:solidFill>
              </a:rPr>
              <a:t>Check Out</a:t>
            </a:r>
            <a:endParaRPr lang="en-US" dirty="0">
              <a:solidFill>
                <a:srgbClr val="DFFFC9"/>
              </a:solidFill>
            </a:endParaRPr>
          </a:p>
        </p:txBody>
      </p:sp>
      <p:sp>
        <p:nvSpPr>
          <p:cNvPr id="7" name="Right Arrow 6"/>
          <p:cNvSpPr/>
          <p:nvPr/>
        </p:nvSpPr>
        <p:spPr>
          <a:xfrm rot="399011" flipH="1">
            <a:off x="4209982" y="4040859"/>
            <a:ext cx="2699134"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MAS\Documents\FIMC\DRMTraining\Graphics\Graphics\ViewStudents.jpg"/>
          <p:cNvPicPr>
            <a:picLocks noChangeAspect="1" noChangeArrowheads="1"/>
          </p:cNvPicPr>
          <p:nvPr/>
        </p:nvPicPr>
        <p:blipFill>
          <a:blip r:embed="rId3" cstate="print"/>
          <a:srcRect/>
          <a:stretch>
            <a:fillRect/>
          </a:stretch>
        </p:blipFill>
        <p:spPr bwMode="auto">
          <a:xfrm>
            <a:off x="1066800" y="838200"/>
            <a:ext cx="7419975" cy="554355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View Registered Students</a:t>
            </a:r>
            <a:endParaRPr lang="en-US" sz="3600" dirty="0">
              <a:solidFill>
                <a:srgbClr val="DFFFC9"/>
              </a:solidFill>
            </a:endParaRPr>
          </a:p>
        </p:txBody>
      </p:sp>
      <p:sp>
        <p:nvSpPr>
          <p:cNvPr id="8" name="Right Arrow 7"/>
          <p:cNvSpPr/>
          <p:nvPr/>
        </p:nvSpPr>
        <p:spPr>
          <a:xfrm flipH="1">
            <a:off x="4495800" y="25146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MAS\Documents\FIMC\DRMTraining\Graphics\Graphics\Status_ID.jpg"/>
          <p:cNvPicPr>
            <a:picLocks noChangeAspect="1" noChangeArrowheads="1"/>
          </p:cNvPicPr>
          <p:nvPr/>
        </p:nvPicPr>
        <p:blipFill>
          <a:blip r:embed="rId3" cstate="print"/>
          <a:srcRect/>
          <a:stretch>
            <a:fillRect/>
          </a:stretch>
        </p:blipFill>
        <p:spPr bwMode="auto">
          <a:xfrm>
            <a:off x="781050" y="685800"/>
            <a:ext cx="7448550" cy="5667375"/>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View Registered Students</a:t>
            </a:r>
            <a:endParaRPr lang="en-US" sz="3600" dirty="0">
              <a:solidFill>
                <a:srgbClr val="DFFFC9"/>
              </a:solidFill>
            </a:endParaRPr>
          </a:p>
        </p:txBody>
      </p:sp>
      <p:sp>
        <p:nvSpPr>
          <p:cNvPr id="5" name="Right Arrow 4"/>
          <p:cNvSpPr/>
          <p:nvPr/>
        </p:nvSpPr>
        <p:spPr>
          <a:xfrm rot="5400000" flipH="1">
            <a:off x="6077712" y="4361688"/>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6200000" flipH="1">
            <a:off x="6230112" y="2380488"/>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MAS\Documents\FIMC\DRMTraining\Graphics\Graphics\Print.jpg"/>
          <p:cNvPicPr>
            <a:picLocks noChangeAspect="1" noChangeArrowheads="1"/>
          </p:cNvPicPr>
          <p:nvPr/>
        </p:nvPicPr>
        <p:blipFill>
          <a:blip r:embed="rId3" cstate="print"/>
          <a:srcRect/>
          <a:stretch>
            <a:fillRect/>
          </a:stretch>
        </p:blipFill>
        <p:spPr bwMode="auto">
          <a:xfrm>
            <a:off x="762000" y="1143000"/>
            <a:ext cx="7505700" cy="5181600"/>
          </a:xfrm>
          <a:prstGeom prst="rect">
            <a:avLst/>
          </a:prstGeom>
          <a:noFill/>
        </p:spPr>
      </p:pic>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Edit an Existing Student Record</a:t>
            </a:r>
            <a:endParaRPr lang="en-US" sz="3600" dirty="0">
              <a:solidFill>
                <a:srgbClr val="DFFFC9"/>
              </a:solidFill>
            </a:endParaRPr>
          </a:p>
        </p:txBody>
      </p:sp>
      <p:sp>
        <p:nvSpPr>
          <p:cNvPr id="6" name="Right Arrow 5"/>
          <p:cNvSpPr/>
          <p:nvPr/>
        </p:nvSpPr>
        <p:spPr>
          <a:xfrm flipH="1">
            <a:off x="2286000" y="43434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Edit an Existing Student Record</a:t>
            </a:r>
            <a:endParaRPr lang="en-US" sz="3600" dirty="0">
              <a:solidFill>
                <a:srgbClr val="DFFFC9"/>
              </a:solidFill>
            </a:endParaRPr>
          </a:p>
        </p:txBody>
      </p:sp>
      <p:sp>
        <p:nvSpPr>
          <p:cNvPr id="6" name="Right Arrow 5"/>
          <p:cNvSpPr/>
          <p:nvPr/>
        </p:nvSpPr>
        <p:spPr>
          <a:xfrm flipH="1">
            <a:off x="4724400" y="32004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1" name="Picture 3" descr="C:\Users\MAS\Documents\FIMC\DRMTraining\Graphics\Graphics\EditStudentData.jpg"/>
          <p:cNvPicPr>
            <a:picLocks noChangeAspect="1" noChangeArrowheads="1"/>
          </p:cNvPicPr>
          <p:nvPr/>
        </p:nvPicPr>
        <p:blipFill>
          <a:blip r:embed="rId3" cstate="print"/>
          <a:srcRect/>
          <a:stretch>
            <a:fillRect/>
          </a:stretch>
        </p:blipFill>
        <p:spPr bwMode="auto">
          <a:xfrm>
            <a:off x="838200" y="1447800"/>
            <a:ext cx="7410450" cy="5095875"/>
          </a:xfrm>
          <a:prstGeom prst="rect">
            <a:avLst/>
          </a:prstGeom>
          <a:noFill/>
        </p:spPr>
      </p:pic>
      <p:sp>
        <p:nvSpPr>
          <p:cNvPr id="7" name="Right Arrow 6"/>
          <p:cNvSpPr/>
          <p:nvPr/>
        </p:nvSpPr>
        <p:spPr>
          <a:xfrm flipH="1">
            <a:off x="4660392" y="3886200"/>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3</a:t>
            </a:r>
            <a:endParaRPr lang="en-US" b="1" dirty="0">
              <a:solidFill>
                <a:schemeClr val="tx1"/>
              </a:solidFill>
            </a:endParaRPr>
          </a:p>
        </p:txBody>
      </p:sp>
      <p:sp>
        <p:nvSpPr>
          <p:cNvPr id="8" name="Right Arrow 7"/>
          <p:cNvSpPr/>
          <p:nvPr/>
        </p:nvSpPr>
        <p:spPr>
          <a:xfrm flipH="1">
            <a:off x="4648200" y="2971800"/>
            <a:ext cx="978408" cy="381000"/>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1</a:t>
            </a:r>
            <a:endParaRPr lang="en-US" b="1" dirty="0">
              <a:solidFill>
                <a:schemeClr val="tx1"/>
              </a:solidFill>
            </a:endParaRPr>
          </a:p>
        </p:txBody>
      </p:sp>
      <p:sp>
        <p:nvSpPr>
          <p:cNvPr id="9" name="Right Arrow 8"/>
          <p:cNvSpPr/>
          <p:nvPr/>
        </p:nvSpPr>
        <p:spPr>
          <a:xfrm flipH="1">
            <a:off x="4648200" y="3401568"/>
            <a:ext cx="978408" cy="4084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2</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Edit an Existing Student Record</a:t>
            </a:r>
            <a:endParaRPr lang="en-US" sz="3600" dirty="0">
              <a:solidFill>
                <a:srgbClr val="DFFFC9"/>
              </a:solidFill>
            </a:endParaRPr>
          </a:p>
        </p:txBody>
      </p:sp>
      <p:grpSp>
        <p:nvGrpSpPr>
          <p:cNvPr id="13" name="Group 12"/>
          <p:cNvGrpSpPr/>
          <p:nvPr/>
        </p:nvGrpSpPr>
        <p:grpSpPr>
          <a:xfrm>
            <a:off x="1219200" y="1449038"/>
            <a:ext cx="6572250" cy="5104162"/>
            <a:chOff x="1219200" y="1449038"/>
            <a:chExt cx="6572250" cy="5104162"/>
          </a:xfrm>
        </p:grpSpPr>
        <p:pic>
          <p:nvPicPr>
            <p:cNvPr id="15362" name="Picture 2" descr="C:\Users\MAS\Documents\FIMC\DRMTraining\Graphics\Graphics\Moved.jpg"/>
            <p:cNvPicPr>
              <a:picLocks noChangeAspect="1" noChangeArrowheads="1"/>
            </p:cNvPicPr>
            <p:nvPr/>
          </p:nvPicPr>
          <p:blipFill>
            <a:blip r:embed="rId3" cstate="print"/>
            <a:srcRect/>
            <a:stretch>
              <a:fillRect/>
            </a:stretch>
          </p:blipFill>
          <p:spPr bwMode="auto">
            <a:xfrm>
              <a:off x="1219200" y="1449038"/>
              <a:ext cx="6572250" cy="5104162"/>
            </a:xfrm>
            <a:prstGeom prst="rect">
              <a:avLst/>
            </a:prstGeom>
            <a:noFill/>
          </p:spPr>
        </p:pic>
        <p:sp>
          <p:nvSpPr>
            <p:cNvPr id="6" name="Right Arrow 5"/>
            <p:cNvSpPr/>
            <p:nvPr/>
          </p:nvSpPr>
          <p:spPr>
            <a:xfrm rot="2568431" flipH="1">
              <a:off x="4682560" y="3011089"/>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flipH="1">
              <a:off x="6534912" y="3675888"/>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029200" y="3124201"/>
              <a:ext cx="381000" cy="369332"/>
            </a:xfrm>
            <a:prstGeom prst="rect">
              <a:avLst/>
            </a:prstGeom>
            <a:noFill/>
          </p:spPr>
          <p:txBody>
            <a:bodyPr wrap="square" rtlCol="0">
              <a:spAutoFit/>
            </a:bodyPr>
            <a:lstStyle/>
            <a:p>
              <a:r>
                <a:rPr lang="en-US" dirty="0" smtClean="0"/>
                <a:t>1</a:t>
              </a:r>
              <a:endParaRPr lang="en-US" dirty="0"/>
            </a:p>
          </p:txBody>
        </p:sp>
        <p:sp>
          <p:nvSpPr>
            <p:cNvPr id="10" name="TextBox 9"/>
            <p:cNvSpPr txBox="1"/>
            <p:nvPr/>
          </p:nvSpPr>
          <p:spPr>
            <a:xfrm>
              <a:off x="6858000" y="3733800"/>
              <a:ext cx="381000" cy="369332"/>
            </a:xfrm>
            <a:prstGeom prst="rect">
              <a:avLst/>
            </a:prstGeom>
            <a:noFill/>
          </p:spPr>
          <p:txBody>
            <a:bodyPr wrap="square" rtlCol="0">
              <a:spAutoFit/>
            </a:bodyPr>
            <a:lstStyle/>
            <a:p>
              <a:r>
                <a:rPr lang="en-US" dirty="0" smtClean="0"/>
                <a:t>2</a:t>
              </a:r>
              <a:endParaRPr lang="en-US" dirty="0"/>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Edit an Existing Student Record</a:t>
            </a:r>
            <a:endParaRPr lang="en-US" sz="3600" dirty="0">
              <a:solidFill>
                <a:srgbClr val="DFFFC9"/>
              </a:solidFill>
            </a:endParaRPr>
          </a:p>
        </p:txBody>
      </p:sp>
      <p:grpSp>
        <p:nvGrpSpPr>
          <p:cNvPr id="13" name="Group 12"/>
          <p:cNvGrpSpPr/>
          <p:nvPr/>
        </p:nvGrpSpPr>
        <p:grpSpPr>
          <a:xfrm>
            <a:off x="1295400" y="1447800"/>
            <a:ext cx="6622676" cy="5286374"/>
            <a:chOff x="1295400" y="1447800"/>
            <a:chExt cx="6622676" cy="5286374"/>
          </a:xfrm>
        </p:grpSpPr>
        <p:pic>
          <p:nvPicPr>
            <p:cNvPr id="13314" name="Picture 2" descr="C:\Users\MAS\Documents\FIMC\DRMTraining\Graphics\Graphics\EditStudentForm.jpg"/>
            <p:cNvPicPr>
              <a:picLocks noChangeAspect="1" noChangeArrowheads="1"/>
            </p:cNvPicPr>
            <p:nvPr/>
          </p:nvPicPr>
          <p:blipFill>
            <a:blip r:embed="rId3" cstate="print"/>
            <a:srcRect/>
            <a:stretch>
              <a:fillRect/>
            </a:stretch>
          </p:blipFill>
          <p:spPr bwMode="auto">
            <a:xfrm>
              <a:off x="1295400" y="1447800"/>
              <a:ext cx="6622676" cy="5286374"/>
            </a:xfrm>
            <a:prstGeom prst="rect">
              <a:avLst/>
            </a:prstGeom>
            <a:noFill/>
          </p:spPr>
        </p:pic>
        <p:sp>
          <p:nvSpPr>
            <p:cNvPr id="11" name="Right Arrow 10"/>
            <p:cNvSpPr/>
            <p:nvPr/>
          </p:nvSpPr>
          <p:spPr>
            <a:xfrm rot="20608715" flipH="1">
              <a:off x="5382710" y="4624912"/>
              <a:ext cx="978408" cy="484632"/>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20595653">
              <a:off x="5562600" y="4717189"/>
              <a:ext cx="533400" cy="369332"/>
            </a:xfrm>
            <a:prstGeom prst="rect">
              <a:avLst/>
            </a:prstGeom>
            <a:noFill/>
          </p:spPr>
          <p:txBody>
            <a:bodyPr wrap="square" rtlCol="0">
              <a:spAutoFit/>
            </a:bodyPr>
            <a:lstStyle/>
            <a:p>
              <a:r>
                <a:rPr lang="en-US" dirty="0" smtClean="0"/>
                <a:t>OR</a:t>
              </a:r>
              <a:endParaRPr lang="en-US" dirty="0"/>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Communicating with NIMAS/FL</a:t>
            </a:r>
            <a:endParaRPr lang="en-US" sz="3600" dirty="0">
              <a:solidFill>
                <a:srgbClr val="DFFFC9"/>
              </a:solidFill>
            </a:endParaRPr>
          </a:p>
        </p:txBody>
      </p:sp>
      <p:pic>
        <p:nvPicPr>
          <p:cNvPr id="7" name="Picture 6" descr="Acknowledgement.jpg"/>
          <p:cNvPicPr>
            <a:picLocks noChangeAspect="1"/>
          </p:cNvPicPr>
          <p:nvPr/>
        </p:nvPicPr>
        <p:blipFill>
          <a:blip r:embed="rId3" cstate="print"/>
          <a:srcRect r="50984"/>
          <a:stretch>
            <a:fillRect/>
          </a:stretch>
        </p:blipFill>
        <p:spPr>
          <a:xfrm>
            <a:off x="4317168" y="1528574"/>
            <a:ext cx="3972393" cy="4910574"/>
          </a:xfrm>
          <a:prstGeom prst="rect">
            <a:avLst/>
          </a:prstGeom>
        </p:spPr>
      </p:pic>
      <p:sp>
        <p:nvSpPr>
          <p:cNvPr id="8" name="TextBox 7"/>
          <p:cNvSpPr txBox="1"/>
          <p:nvPr/>
        </p:nvSpPr>
        <p:spPr>
          <a:xfrm>
            <a:off x="524656" y="1858777"/>
            <a:ext cx="3702570" cy="4401205"/>
          </a:xfrm>
          <a:prstGeom prst="rect">
            <a:avLst/>
          </a:prstGeom>
          <a:noFill/>
        </p:spPr>
        <p:txBody>
          <a:bodyPr wrap="square" rtlCol="0">
            <a:spAutoFit/>
          </a:bodyPr>
          <a:lstStyle/>
          <a:p>
            <a:r>
              <a:rPr lang="en-US" sz="2800" dirty="0" smtClean="0"/>
              <a:t>Review Order Acknowledgements carefully to assure that the item ordered meets the specifications.</a:t>
            </a:r>
          </a:p>
          <a:p>
            <a:endParaRPr lang="en-US" sz="2800" dirty="0" smtClean="0"/>
          </a:p>
          <a:p>
            <a:r>
              <a:rPr lang="en-US" sz="2800" dirty="0" smtClean="0"/>
              <a:t>Reply immediately if there are any discrepancies.</a:t>
            </a:r>
            <a:endParaRPr lang="en-US" sz="28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cknowledgement.jpg"/>
          <p:cNvPicPr>
            <a:picLocks noChangeAspect="1"/>
          </p:cNvPicPr>
          <p:nvPr/>
        </p:nvPicPr>
        <p:blipFill>
          <a:blip r:embed="rId3" cstate="print"/>
          <a:stretch>
            <a:fillRect/>
          </a:stretch>
        </p:blipFill>
        <p:spPr>
          <a:xfrm>
            <a:off x="359764" y="1490766"/>
            <a:ext cx="8367452" cy="4220488"/>
          </a:xfrm>
          <a:prstGeom prst="rect">
            <a:avLst/>
          </a:prstGeom>
        </p:spPr>
      </p:pic>
      <p:sp>
        <p:nvSpPr>
          <p:cNvPr id="2" name="Title 1"/>
          <p:cNvSpPr>
            <a:spLocks noGrp="1"/>
          </p:cNvSpPr>
          <p:nvPr>
            <p:ph type="title"/>
          </p:nvPr>
        </p:nvSpPr>
        <p:spPr>
          <a:xfrm>
            <a:off x="457200" y="304800"/>
            <a:ext cx="8229600" cy="1143000"/>
          </a:xfrm>
          <a:solidFill>
            <a:srgbClr val="008000"/>
          </a:solidFill>
        </p:spPr>
        <p:txBody>
          <a:bodyPr/>
          <a:lstStyle/>
          <a:p>
            <a:r>
              <a:rPr lang="en-US" sz="3600" dirty="0" smtClean="0">
                <a:solidFill>
                  <a:srgbClr val="DFFFC9"/>
                </a:solidFill>
              </a:rPr>
              <a:t>Additional Functions: </a:t>
            </a:r>
            <a:br>
              <a:rPr lang="en-US" sz="3600" dirty="0" smtClean="0">
                <a:solidFill>
                  <a:srgbClr val="DFFFC9"/>
                </a:solidFill>
              </a:rPr>
            </a:br>
            <a:r>
              <a:rPr lang="en-US" sz="3600" dirty="0" smtClean="0">
                <a:solidFill>
                  <a:srgbClr val="DFFFC9"/>
                </a:solidFill>
              </a:rPr>
              <a:t>Communicating with NIMAS/FL</a:t>
            </a:r>
            <a:endParaRPr lang="en-US" sz="3600" dirty="0">
              <a:solidFill>
                <a:srgbClr val="DFFFC9"/>
              </a:solidFill>
            </a:endParaRPr>
          </a:p>
        </p:txBody>
      </p:sp>
      <p:sp>
        <p:nvSpPr>
          <p:cNvPr id="8" name="TextBox 7"/>
          <p:cNvSpPr txBox="1"/>
          <p:nvPr/>
        </p:nvSpPr>
        <p:spPr>
          <a:xfrm>
            <a:off x="4362136" y="2953061"/>
            <a:ext cx="4377129" cy="2862322"/>
          </a:xfrm>
          <a:prstGeom prst="rect">
            <a:avLst/>
          </a:prstGeom>
          <a:solidFill>
            <a:srgbClr val="CCFFCC"/>
          </a:solidFill>
        </p:spPr>
        <p:txBody>
          <a:bodyPr wrap="square" rtlCol="0">
            <a:spAutoFit/>
          </a:bodyPr>
          <a:lstStyle/>
          <a:p>
            <a:r>
              <a:rPr lang="en-US" sz="3600" dirty="0" err="1" smtClean="0"/>
              <a:t>Inkprint</a:t>
            </a:r>
            <a:r>
              <a:rPr lang="en-US" sz="3600" dirty="0" smtClean="0"/>
              <a:t> Requests are sent when a textbook is required in order to create a specialized format.</a:t>
            </a:r>
          </a:p>
        </p:txBody>
      </p:sp>
      <p:pic>
        <p:nvPicPr>
          <p:cNvPr id="2050" name="Picture 2" descr="C:\Documents and Settings\stoltzm\Local Settings\Temporary Internet Files\Content.IE5\7UK2MW2S\MCj01163620000[1].wmf"/>
          <p:cNvPicPr>
            <a:picLocks noChangeAspect="1" noChangeArrowheads="1"/>
          </p:cNvPicPr>
          <p:nvPr/>
        </p:nvPicPr>
        <p:blipFill>
          <a:blip r:embed="rId4" cstate="print">
            <a:duotone>
              <a:prstClr val="black"/>
              <a:srgbClr val="CCFFCC">
                <a:tint val="45000"/>
                <a:satMod val="400000"/>
              </a:srgbClr>
            </a:duotone>
          </a:blip>
          <a:srcRect/>
          <a:stretch>
            <a:fillRect/>
          </a:stretch>
        </p:blipFill>
        <p:spPr bwMode="auto">
          <a:xfrm>
            <a:off x="1511000" y="5863004"/>
            <a:ext cx="1774850" cy="798271"/>
          </a:xfrm>
          <a:prstGeom prst="rect">
            <a:avLst/>
          </a:prstGeom>
          <a:noFill/>
        </p:spPr>
      </p:pic>
      <p:sp>
        <p:nvSpPr>
          <p:cNvPr id="6" name="TextBox 5"/>
          <p:cNvSpPr txBox="1"/>
          <p:nvPr/>
        </p:nvSpPr>
        <p:spPr>
          <a:xfrm>
            <a:off x="524656" y="6115986"/>
            <a:ext cx="1019331" cy="369332"/>
          </a:xfrm>
          <a:prstGeom prst="rect">
            <a:avLst/>
          </a:prstGeom>
          <a:noFill/>
        </p:spPr>
        <p:txBody>
          <a:bodyPr wrap="square" rtlCol="0">
            <a:spAutoFit/>
          </a:bodyPr>
          <a:lstStyle/>
          <a:p>
            <a:r>
              <a:rPr lang="en-US" b="1" i="1" dirty="0" smtClean="0">
                <a:solidFill>
                  <a:srgbClr val="008000"/>
                </a:solidFill>
              </a:rPr>
              <a:t>Almost</a:t>
            </a:r>
            <a:endParaRPr lang="en-US" b="1" i="1" dirty="0">
              <a:solidFill>
                <a:srgbClr val="008000"/>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rtlCol="0">
            <a:normAutofit fontScale="90000"/>
          </a:bodyPr>
          <a:lstStyle/>
          <a:p>
            <a:pPr eaLnBrk="1" fontAlgn="auto" hangingPunct="1">
              <a:spcAft>
                <a:spcPts val="0"/>
              </a:spcAft>
              <a:defRPr/>
            </a:pPr>
            <a:r>
              <a:rPr lang="en-US" b="1" dirty="0" smtClean="0">
                <a:solidFill>
                  <a:srgbClr val="008000"/>
                </a:solidFill>
              </a:rPr>
              <a:t>NIMAS</a:t>
            </a:r>
            <a:r>
              <a:rPr lang="en-US" dirty="0" smtClean="0"/>
              <a:t> Responsibilities</a:t>
            </a:r>
            <a:br>
              <a:rPr lang="en-US" dirty="0" smtClean="0"/>
            </a:br>
            <a:r>
              <a:rPr lang="en-US" sz="4000" dirty="0" smtClean="0"/>
              <a:t>Florida Department of Education </a:t>
            </a:r>
            <a:endParaRPr lang="en-US" sz="4000" dirty="0"/>
          </a:p>
        </p:txBody>
      </p:sp>
      <p:sp>
        <p:nvSpPr>
          <p:cNvPr id="3" name="Content Placeholder 2"/>
          <p:cNvSpPr>
            <a:spLocks noGrp="1"/>
          </p:cNvSpPr>
          <p:nvPr>
            <p:ph idx="1"/>
          </p:nvPr>
        </p:nvSpPr>
        <p:spPr>
          <a:xfrm>
            <a:off x="457200" y="1600200"/>
            <a:ext cx="8229600" cy="4800600"/>
          </a:xfrm>
          <a:noFill/>
        </p:spPr>
        <p:txBody>
          <a:bodyPr rtlCol="0">
            <a:normAutofit fontScale="92500" lnSpcReduction="20000"/>
          </a:bodyPr>
          <a:lstStyle/>
          <a:p>
            <a:pPr eaLnBrk="1" fontAlgn="auto" hangingPunct="1">
              <a:spcAft>
                <a:spcPts val="0"/>
              </a:spcAft>
              <a:buFont typeface="Arial" pitchFamily="34" charset="0"/>
              <a:buChar char="•"/>
              <a:defRPr/>
            </a:pPr>
            <a:r>
              <a:rPr lang="en-US" sz="3000" dirty="0" smtClean="0"/>
              <a:t>Develop a statewide </a:t>
            </a:r>
            <a:r>
              <a:rPr lang="en-US" sz="3000" b="1" dirty="0" smtClean="0">
                <a:solidFill>
                  <a:srgbClr val="008000"/>
                </a:solidFill>
              </a:rPr>
              <a:t>NIMAS Implementation Plan </a:t>
            </a:r>
            <a:r>
              <a:rPr lang="en-US" sz="3000" dirty="0" smtClean="0"/>
              <a:t>with objectives, responsible entities and timelines</a:t>
            </a:r>
          </a:p>
          <a:p>
            <a:pPr eaLnBrk="1" fontAlgn="auto" hangingPunct="1">
              <a:spcAft>
                <a:spcPts val="0"/>
              </a:spcAft>
              <a:buFont typeface="Arial" pitchFamily="34" charset="0"/>
              <a:buNone/>
              <a:defRPr/>
            </a:pPr>
            <a:endParaRPr lang="en-US" sz="1500" dirty="0" smtClean="0"/>
          </a:p>
          <a:p>
            <a:pPr lvl="1" eaLnBrk="1" fontAlgn="auto" hangingPunct="1">
              <a:spcAft>
                <a:spcPts val="0"/>
              </a:spcAft>
              <a:buFont typeface="Courier New" pitchFamily="49" charset="0"/>
              <a:buChar char="o"/>
              <a:defRPr/>
            </a:pPr>
            <a:r>
              <a:rPr lang="en-US" sz="3000" dirty="0" smtClean="0"/>
              <a:t>Assign FIMC-VI as </a:t>
            </a:r>
            <a:r>
              <a:rPr lang="en-US" sz="3000" b="1" dirty="0" smtClean="0">
                <a:solidFill>
                  <a:srgbClr val="008000"/>
                </a:solidFill>
              </a:rPr>
              <a:t>Authorized User</a:t>
            </a:r>
          </a:p>
          <a:p>
            <a:pPr lvl="1" eaLnBrk="1" fontAlgn="auto" hangingPunct="1">
              <a:spcAft>
                <a:spcPts val="0"/>
              </a:spcAft>
              <a:buFont typeface="Arial" pitchFamily="34" charset="0"/>
              <a:buNone/>
              <a:defRPr/>
            </a:pPr>
            <a:endParaRPr lang="en-US" sz="1500" b="1" dirty="0" smtClean="0">
              <a:solidFill>
                <a:srgbClr val="008000"/>
              </a:solidFill>
            </a:endParaRPr>
          </a:p>
          <a:p>
            <a:pPr lvl="1" eaLnBrk="1" fontAlgn="auto" hangingPunct="1">
              <a:spcAft>
                <a:spcPts val="0"/>
              </a:spcAft>
              <a:buFont typeface="Courier New" pitchFamily="49" charset="0"/>
              <a:buChar char="o"/>
              <a:defRPr/>
            </a:pPr>
            <a:r>
              <a:rPr lang="en-US" sz="3000" dirty="0" smtClean="0"/>
              <a:t>Align existing statewide </a:t>
            </a:r>
            <a:r>
              <a:rPr lang="en-US" sz="3000" b="1" dirty="0" smtClean="0">
                <a:solidFill>
                  <a:srgbClr val="008000"/>
                </a:solidFill>
              </a:rPr>
              <a:t>professional development </a:t>
            </a:r>
            <a:r>
              <a:rPr lang="en-US" sz="3000" dirty="0" smtClean="0"/>
              <a:t>activities through FDLRS/Tech</a:t>
            </a:r>
          </a:p>
          <a:p>
            <a:pPr lvl="1" eaLnBrk="1" fontAlgn="auto" hangingPunct="1">
              <a:spcAft>
                <a:spcPts val="0"/>
              </a:spcAft>
              <a:buFont typeface="Arial" pitchFamily="34" charset="0"/>
              <a:buNone/>
              <a:defRPr/>
            </a:pPr>
            <a:endParaRPr lang="en-US" sz="1500" dirty="0" smtClean="0"/>
          </a:p>
          <a:p>
            <a:pPr marL="1200150" lvl="3" indent="-342900" eaLnBrk="1" fontAlgn="auto" hangingPunct="1">
              <a:spcAft>
                <a:spcPts val="0"/>
              </a:spcAft>
              <a:buFont typeface="Wingdings" pitchFamily="2" charset="2"/>
              <a:buChar char="ü"/>
              <a:defRPr/>
            </a:pPr>
            <a:r>
              <a:rPr lang="en-US" sz="2600" dirty="0" smtClean="0"/>
              <a:t>Five </a:t>
            </a:r>
            <a:r>
              <a:rPr lang="en-US" sz="2600" b="1" dirty="0" smtClean="0">
                <a:solidFill>
                  <a:srgbClr val="008000"/>
                </a:solidFill>
              </a:rPr>
              <a:t>FDLRS Regional Technology Specialists </a:t>
            </a:r>
          </a:p>
          <a:p>
            <a:pPr marL="1200150" lvl="3" indent="-342900" eaLnBrk="1" fontAlgn="auto" hangingPunct="1">
              <a:spcAft>
                <a:spcPts val="0"/>
              </a:spcAft>
              <a:buFont typeface="Arial" pitchFamily="34" charset="0"/>
              <a:buNone/>
              <a:defRPr/>
            </a:pPr>
            <a:r>
              <a:rPr lang="en-US" sz="2600" b="1" dirty="0" smtClean="0">
                <a:solidFill>
                  <a:srgbClr val="008000"/>
                </a:solidFill>
              </a:rPr>
              <a:t>	</a:t>
            </a:r>
            <a:r>
              <a:rPr lang="en-US" sz="2600" dirty="0" smtClean="0"/>
              <a:t>(FDLRS RTS)</a:t>
            </a:r>
          </a:p>
          <a:p>
            <a:pPr marL="1200150" lvl="3" indent="-342900" eaLnBrk="1" fontAlgn="auto" hangingPunct="1">
              <a:spcAft>
                <a:spcPts val="0"/>
              </a:spcAft>
              <a:buFont typeface="Wingdings" pitchFamily="2" charset="2"/>
              <a:buChar char="ü"/>
              <a:defRPr/>
            </a:pPr>
            <a:r>
              <a:rPr lang="en-US" sz="2600" dirty="0" smtClean="0"/>
              <a:t>Nineteen </a:t>
            </a:r>
            <a:r>
              <a:rPr lang="en-US" sz="2600" b="1" dirty="0" smtClean="0">
                <a:solidFill>
                  <a:srgbClr val="008000"/>
                </a:solidFill>
              </a:rPr>
              <a:t>FDLRS Center Technology Specialists </a:t>
            </a:r>
          </a:p>
          <a:p>
            <a:pPr marL="1200150" lvl="3" indent="-342900" eaLnBrk="1" fontAlgn="auto" hangingPunct="1">
              <a:spcAft>
                <a:spcPts val="0"/>
              </a:spcAft>
              <a:buFont typeface="Arial" pitchFamily="34" charset="0"/>
              <a:buNone/>
              <a:defRPr/>
            </a:pPr>
            <a:r>
              <a:rPr lang="en-US" sz="2600" b="1" dirty="0" smtClean="0">
                <a:solidFill>
                  <a:srgbClr val="008000"/>
                </a:solidFill>
              </a:rPr>
              <a:t>	</a:t>
            </a:r>
            <a:r>
              <a:rPr lang="en-US" sz="2600" dirty="0" smtClean="0"/>
              <a:t>(FDLRS CTS)</a:t>
            </a:r>
          </a:p>
          <a:p>
            <a:pPr marL="1200150" lvl="3" indent="-342900" eaLnBrk="1" fontAlgn="auto" hangingPunct="1">
              <a:spcAft>
                <a:spcPts val="0"/>
              </a:spcAft>
              <a:buFont typeface="Wingdings" pitchFamily="2" charset="2"/>
              <a:buChar char="ü"/>
              <a:defRPr/>
            </a:pPr>
            <a:r>
              <a:rPr lang="en-US" sz="2600" dirty="0" smtClean="0"/>
              <a:t>The </a:t>
            </a:r>
            <a:r>
              <a:rPr lang="en-US" sz="2600" b="1" dirty="0" smtClean="0">
                <a:solidFill>
                  <a:srgbClr val="008000"/>
                </a:solidFill>
              </a:rPr>
              <a:t>FIMC-VI Instructional Staff</a:t>
            </a:r>
          </a:p>
          <a:p>
            <a:pPr marL="342900" lvl="1" indent="-342900" eaLnBrk="1" fontAlgn="auto" hangingPunct="1">
              <a:spcAft>
                <a:spcPts val="0"/>
              </a:spcAft>
              <a:buFont typeface="Arial" pitchFamily="34" charset="0"/>
              <a:buChar char="•"/>
              <a:defRPr/>
            </a:pPr>
            <a:endParaRPr lang="en-US" dirty="0" smtClean="0"/>
          </a:p>
          <a:p>
            <a:pPr marL="342900" lvl="1" indent="-342900"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pic>
        <p:nvPicPr>
          <p:cNvPr id="1027" name="Picture 3" descr="C:\Documents and Settings\stoltzm\Local Settings\Temporary Internet Files\Content.IE5\LQWOZ2QP\MCj02309310000[1].wmf"/>
          <p:cNvPicPr>
            <a:picLocks noChangeAspect="1" noChangeArrowheads="1"/>
          </p:cNvPicPr>
          <p:nvPr/>
        </p:nvPicPr>
        <p:blipFill>
          <a:blip r:embed="rId3" cstate="print"/>
          <a:srcRect/>
          <a:stretch>
            <a:fillRect/>
          </a:stretch>
        </p:blipFill>
        <p:spPr bwMode="auto">
          <a:xfrm>
            <a:off x="7629993" y="2263514"/>
            <a:ext cx="1249238" cy="167140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t>Purpose of </a:t>
            </a:r>
            <a:r>
              <a:rPr lang="en-US" b="1" dirty="0" smtClean="0">
                <a:solidFill>
                  <a:srgbClr val="008000"/>
                </a:solidFill>
              </a:rPr>
              <a:t>NIMAS</a:t>
            </a:r>
          </a:p>
        </p:txBody>
      </p:sp>
      <p:sp>
        <p:nvSpPr>
          <p:cNvPr id="7171" name="Content Placeholder 2"/>
          <p:cNvSpPr>
            <a:spLocks noGrp="1"/>
          </p:cNvSpPr>
          <p:nvPr>
            <p:ph idx="1"/>
          </p:nvPr>
        </p:nvSpPr>
        <p:spPr/>
        <p:txBody>
          <a:bodyPr/>
          <a:lstStyle/>
          <a:p>
            <a:pPr eaLnBrk="1" hangingPunct="1">
              <a:lnSpc>
                <a:spcPct val="90000"/>
              </a:lnSpc>
            </a:pPr>
            <a:r>
              <a:rPr lang="en-US" b="1" dirty="0" smtClean="0">
                <a:solidFill>
                  <a:srgbClr val="008000"/>
                </a:solidFill>
              </a:rPr>
              <a:t>Timely delivery </a:t>
            </a:r>
            <a:r>
              <a:rPr lang="en-US" dirty="0" smtClean="0"/>
              <a:t>of specialized formats to K-12 students</a:t>
            </a:r>
          </a:p>
          <a:p>
            <a:pPr eaLnBrk="1" hangingPunct="1">
              <a:lnSpc>
                <a:spcPct val="90000"/>
              </a:lnSpc>
            </a:pPr>
            <a:r>
              <a:rPr lang="en-US" b="1" dirty="0" smtClean="0">
                <a:solidFill>
                  <a:srgbClr val="008000"/>
                </a:solidFill>
              </a:rPr>
              <a:t>Improved student achievement </a:t>
            </a:r>
            <a:r>
              <a:rPr lang="en-US" dirty="0" smtClean="0"/>
              <a:t>among print disabled students</a:t>
            </a:r>
          </a:p>
          <a:p>
            <a:pPr eaLnBrk="1" hangingPunct="1">
              <a:lnSpc>
                <a:spcPct val="90000"/>
              </a:lnSpc>
            </a:pPr>
            <a:r>
              <a:rPr lang="en-US" b="1" dirty="0" smtClean="0">
                <a:solidFill>
                  <a:srgbClr val="008000"/>
                </a:solidFill>
              </a:rPr>
              <a:t>Eliminate duplication of effort </a:t>
            </a:r>
            <a:r>
              <a:rPr lang="en-US" dirty="0" smtClean="0"/>
              <a:t>by publishers, SEAs, and LEAs</a:t>
            </a:r>
          </a:p>
          <a:p>
            <a:pPr eaLnBrk="1" hangingPunct="1">
              <a:lnSpc>
                <a:spcPct val="90000"/>
              </a:lnSpc>
            </a:pPr>
            <a:r>
              <a:rPr lang="en-US" b="1" dirty="0" smtClean="0">
                <a:solidFill>
                  <a:srgbClr val="008000"/>
                </a:solidFill>
              </a:rPr>
              <a:t>Provide greater copyright protection </a:t>
            </a:r>
            <a:r>
              <a:rPr lang="en-US" dirty="0" smtClean="0"/>
              <a:t>for publishers’ content</a:t>
            </a:r>
          </a:p>
          <a:p>
            <a:pPr eaLnBrk="1" hangingPunct="1"/>
            <a:endParaRPr lang="en-US"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6" name="Rectangle 4"/>
          <p:cNvSpPr>
            <a:spLocks noGrp="1" noChangeArrowheads="1"/>
          </p:cNvSpPr>
          <p:nvPr>
            <p:ph type="title"/>
          </p:nvPr>
        </p:nvSpPr>
        <p:spPr/>
        <p:txBody>
          <a:bodyPr rtlCol="0">
            <a:normAutofit fontScale="90000"/>
          </a:bodyPr>
          <a:lstStyle/>
          <a:p>
            <a:pPr eaLnBrk="1" fontAlgn="auto" hangingPunct="1">
              <a:spcAft>
                <a:spcPts val="0"/>
              </a:spcAft>
              <a:defRPr/>
            </a:pPr>
            <a:r>
              <a:rPr lang="en-US" b="1" dirty="0">
                <a:solidFill>
                  <a:srgbClr val="008000"/>
                </a:solidFill>
              </a:rPr>
              <a:t>NIMAS</a:t>
            </a:r>
            <a:r>
              <a:rPr lang="en-US" dirty="0"/>
              <a:t>: Support and Technical Assistance</a:t>
            </a:r>
          </a:p>
        </p:txBody>
      </p:sp>
      <p:sp>
        <p:nvSpPr>
          <p:cNvPr id="1139717" name="Rectangle 5"/>
          <p:cNvSpPr>
            <a:spLocks noGrp="1" noChangeArrowheads="1"/>
          </p:cNvSpPr>
          <p:nvPr>
            <p:ph type="body" idx="1"/>
          </p:nvPr>
        </p:nvSpPr>
        <p:spPr>
          <a:noFill/>
        </p:spPr>
        <p:txBody>
          <a:bodyPr rtlCol="0">
            <a:normAutofit fontScale="92500"/>
          </a:bodyPr>
          <a:lstStyle/>
          <a:p>
            <a:pPr eaLnBrk="1" fontAlgn="auto" hangingPunct="1">
              <a:spcAft>
                <a:spcPts val="0"/>
              </a:spcAft>
              <a:buFont typeface="Arial" pitchFamily="34" charset="0"/>
              <a:buChar char="•"/>
              <a:defRPr/>
            </a:pPr>
            <a:r>
              <a:rPr lang="en-US" dirty="0"/>
              <a:t>Will include but is not limited to:</a:t>
            </a:r>
          </a:p>
          <a:p>
            <a:pPr lvl="1" eaLnBrk="1" fontAlgn="auto" hangingPunct="1">
              <a:spcAft>
                <a:spcPts val="0"/>
              </a:spcAft>
              <a:buFont typeface="Arial" pitchFamily="34" charset="0"/>
              <a:buChar char="–"/>
              <a:defRPr/>
            </a:pPr>
            <a:r>
              <a:rPr lang="en-US" dirty="0"/>
              <a:t>Initial training of </a:t>
            </a:r>
            <a:r>
              <a:rPr lang="en-US" b="1" dirty="0" smtClean="0">
                <a:solidFill>
                  <a:srgbClr val="008000"/>
                </a:solidFill>
              </a:rPr>
              <a:t>District</a:t>
            </a:r>
            <a:r>
              <a:rPr lang="en-US" dirty="0" smtClean="0"/>
              <a:t> </a:t>
            </a:r>
          </a:p>
          <a:p>
            <a:pPr lvl="1" eaLnBrk="1" fontAlgn="auto" hangingPunct="1">
              <a:spcAft>
                <a:spcPts val="0"/>
              </a:spcAft>
              <a:buFont typeface="Arial" pitchFamily="34" charset="0"/>
              <a:buNone/>
              <a:defRPr/>
            </a:pPr>
            <a:r>
              <a:rPr lang="en-US" dirty="0" smtClean="0"/>
              <a:t>	</a:t>
            </a:r>
            <a:r>
              <a:rPr lang="en-US" b="1" dirty="0" smtClean="0">
                <a:solidFill>
                  <a:srgbClr val="008000"/>
                </a:solidFill>
              </a:rPr>
              <a:t>Digital Rights Managers </a:t>
            </a:r>
            <a:r>
              <a:rPr lang="en-US" dirty="0" smtClean="0"/>
              <a:t>(DRMs)</a:t>
            </a:r>
          </a:p>
          <a:p>
            <a:pPr lvl="1" eaLnBrk="1" fontAlgn="auto" hangingPunct="1">
              <a:spcAft>
                <a:spcPts val="0"/>
              </a:spcAft>
              <a:buFont typeface="Arial" pitchFamily="34" charset="0"/>
              <a:buNone/>
              <a:defRPr/>
            </a:pPr>
            <a:r>
              <a:rPr lang="en-US" dirty="0" smtClean="0"/>
              <a:t>	from FIMC-VI</a:t>
            </a:r>
            <a:endParaRPr lang="en-US" dirty="0"/>
          </a:p>
          <a:p>
            <a:pPr lvl="1" eaLnBrk="1" fontAlgn="auto" hangingPunct="1">
              <a:spcAft>
                <a:spcPts val="0"/>
              </a:spcAft>
              <a:buFont typeface="Arial" pitchFamily="34" charset="0"/>
              <a:buChar char="–"/>
              <a:defRPr/>
            </a:pPr>
            <a:r>
              <a:rPr lang="en-US" dirty="0"/>
              <a:t>Follow-up training and technical assistance for </a:t>
            </a:r>
            <a:r>
              <a:rPr lang="en-US" b="1" dirty="0">
                <a:solidFill>
                  <a:srgbClr val="008000"/>
                </a:solidFill>
              </a:rPr>
              <a:t>district </a:t>
            </a:r>
            <a:r>
              <a:rPr lang="en-US" b="1" dirty="0" smtClean="0">
                <a:solidFill>
                  <a:srgbClr val="008000"/>
                </a:solidFill>
              </a:rPr>
              <a:t> and school personnel </a:t>
            </a:r>
            <a:r>
              <a:rPr lang="en-US" dirty="0" smtClean="0"/>
              <a:t>through </a:t>
            </a:r>
            <a:r>
              <a:rPr lang="en-US" b="1" dirty="0" smtClean="0"/>
              <a:t>FDLRS Tech</a:t>
            </a:r>
            <a:r>
              <a:rPr lang="en-US" dirty="0" smtClean="0"/>
              <a:t> from</a:t>
            </a:r>
            <a:r>
              <a:rPr lang="en-US" b="1" dirty="0" smtClean="0">
                <a:solidFill>
                  <a:srgbClr val="008000"/>
                </a:solidFill>
              </a:rPr>
              <a:t> </a:t>
            </a:r>
            <a:r>
              <a:rPr lang="en-US" dirty="0" smtClean="0">
                <a:solidFill>
                  <a:srgbClr val="008000"/>
                </a:solidFill>
              </a:rPr>
              <a:t>FDLRS </a:t>
            </a:r>
            <a:r>
              <a:rPr lang="en-US" dirty="0">
                <a:solidFill>
                  <a:srgbClr val="008000"/>
                </a:solidFill>
              </a:rPr>
              <a:t>Regional Technology Specialists</a:t>
            </a:r>
            <a:r>
              <a:rPr lang="en-US" dirty="0"/>
              <a:t> </a:t>
            </a:r>
            <a:r>
              <a:rPr lang="en-US" dirty="0" smtClean="0"/>
              <a:t> (FDLRS RTS) and </a:t>
            </a:r>
            <a:r>
              <a:rPr lang="en-US" dirty="0" smtClean="0">
                <a:solidFill>
                  <a:srgbClr val="008000"/>
                </a:solidFill>
              </a:rPr>
              <a:t>FDLRS Center Technology Specialists </a:t>
            </a:r>
            <a:r>
              <a:rPr lang="en-US" dirty="0" smtClean="0"/>
              <a:t>(FDLRS CTS)</a:t>
            </a:r>
            <a:endParaRPr lang="en-US" dirty="0"/>
          </a:p>
          <a:p>
            <a:pPr lvl="1" eaLnBrk="1" fontAlgn="auto" hangingPunct="1">
              <a:spcAft>
                <a:spcPts val="0"/>
              </a:spcAft>
              <a:buFont typeface="Arial" pitchFamily="34" charset="0"/>
              <a:buChar char="–"/>
              <a:defRPr/>
            </a:pPr>
            <a:r>
              <a:rPr lang="en-US" b="1" dirty="0">
                <a:solidFill>
                  <a:srgbClr val="008000"/>
                </a:solidFill>
              </a:rPr>
              <a:t>Technical Assistance </a:t>
            </a:r>
            <a:r>
              <a:rPr lang="en-US" b="1" dirty="0" smtClean="0">
                <a:solidFill>
                  <a:srgbClr val="008000"/>
                </a:solidFill>
              </a:rPr>
              <a:t>Papers </a:t>
            </a:r>
            <a:r>
              <a:rPr lang="en-US" dirty="0" smtClean="0"/>
              <a:t>(TAP) - </a:t>
            </a:r>
            <a:r>
              <a:rPr lang="en-US" dirty="0"/>
              <a:t>BEESS</a:t>
            </a:r>
          </a:p>
          <a:p>
            <a:pPr eaLnBrk="1" fontAlgn="auto" hangingPunct="1">
              <a:spcAft>
                <a:spcPts val="0"/>
              </a:spcAft>
              <a:buFont typeface="Arial" pitchFamily="34" charset="0"/>
              <a:buChar char="•"/>
              <a:defRPr/>
            </a:pPr>
            <a:endParaRPr lang="en-US" dirty="0"/>
          </a:p>
        </p:txBody>
      </p:sp>
      <p:pic>
        <p:nvPicPr>
          <p:cNvPr id="43012" name="Picture 1" descr="C:\Documents and Settings\daltons\Local Settings\Temporary Internet Files\Content.IE5\GXBQ9EY5\MCj04395880000[1].png"/>
          <p:cNvPicPr>
            <a:picLocks noChangeAspect="1" noChangeArrowheads="1"/>
          </p:cNvPicPr>
          <p:nvPr/>
        </p:nvPicPr>
        <p:blipFill>
          <a:blip r:embed="rId3" cstate="print"/>
          <a:srcRect/>
          <a:stretch>
            <a:fillRect/>
          </a:stretch>
        </p:blipFill>
        <p:spPr bwMode="auto">
          <a:xfrm>
            <a:off x="6429375" y="1447800"/>
            <a:ext cx="2714625" cy="2365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r>
              <a:rPr lang="en-US" smtClean="0">
                <a:latin typeface="Arial" charset="0"/>
                <a:cs typeface="Arial" charset="0"/>
              </a:rPr>
              <a:t>District </a:t>
            </a:r>
            <a:r>
              <a:rPr lang="en-US" b="1" smtClean="0">
                <a:solidFill>
                  <a:srgbClr val="008000"/>
                </a:solidFill>
                <a:latin typeface="Arial" charset="0"/>
                <a:cs typeface="Arial" charset="0"/>
              </a:rPr>
              <a:t>NIMAS</a:t>
            </a:r>
            <a:r>
              <a:rPr lang="en-US" smtClean="0">
                <a:latin typeface="Arial" charset="0"/>
                <a:cs typeface="Arial" charset="0"/>
              </a:rPr>
              <a:t> Responsibilities</a:t>
            </a:r>
          </a:p>
        </p:txBody>
      </p:sp>
      <p:sp>
        <p:nvSpPr>
          <p:cNvPr id="60419" name="Content Placeholder 2"/>
          <p:cNvSpPr>
            <a:spLocks noGrp="1"/>
          </p:cNvSpPr>
          <p:nvPr>
            <p:ph idx="1"/>
          </p:nvPr>
        </p:nvSpPr>
        <p:spPr>
          <a:xfrm>
            <a:off x="381000" y="1371600"/>
            <a:ext cx="8153400" cy="4525963"/>
          </a:xfrm>
          <a:noFill/>
        </p:spPr>
        <p:txBody>
          <a:bodyPr/>
          <a:lstStyle/>
          <a:p>
            <a:pPr lvl="1" eaLnBrk="1" hangingPunct="1">
              <a:buFont typeface="Courier New" pitchFamily="49" charset="0"/>
              <a:buChar char="o"/>
            </a:pPr>
            <a:r>
              <a:rPr lang="en-US" b="1" i="1" dirty="0" smtClean="0">
                <a:solidFill>
                  <a:srgbClr val="008000"/>
                </a:solidFill>
                <a:latin typeface="Arial" charset="0"/>
                <a:cs typeface="Arial" charset="0"/>
              </a:rPr>
              <a:t>In their District Implementation Plan, the District</a:t>
            </a:r>
            <a:r>
              <a:rPr lang="en-US" b="1" dirty="0" smtClean="0">
                <a:solidFill>
                  <a:srgbClr val="008000"/>
                </a:solidFill>
                <a:latin typeface="Arial" charset="0"/>
                <a:cs typeface="Arial" charset="0"/>
              </a:rPr>
              <a:t> NIMAS Accessible Materials Committee</a:t>
            </a:r>
            <a:r>
              <a:rPr lang="en-US" dirty="0" smtClean="0">
                <a:latin typeface="Arial" charset="0"/>
                <a:cs typeface="Arial" charset="0"/>
              </a:rPr>
              <a:t> addresses the </a:t>
            </a:r>
            <a:r>
              <a:rPr lang="en-US" b="1" dirty="0" smtClean="0">
                <a:solidFill>
                  <a:srgbClr val="008000"/>
                </a:solidFill>
                <a:latin typeface="Arial" charset="0"/>
                <a:cs typeface="Arial" charset="0"/>
              </a:rPr>
              <a:t>provision of professional development </a:t>
            </a:r>
            <a:r>
              <a:rPr lang="en-US" dirty="0" smtClean="0">
                <a:latin typeface="Arial" charset="0"/>
                <a:cs typeface="Arial" charset="0"/>
              </a:rPr>
              <a:t>and technical assistance to school-based staff and/or IEP teams; topics may include:</a:t>
            </a:r>
          </a:p>
          <a:p>
            <a:pPr lvl="1" eaLnBrk="1" hangingPunct="1">
              <a:buFont typeface="Wingdings" pitchFamily="2" charset="2"/>
              <a:buChar char="ü"/>
            </a:pPr>
            <a:r>
              <a:rPr lang="en-US" dirty="0" smtClean="0">
                <a:latin typeface="Arial" charset="0"/>
                <a:cs typeface="Arial" charset="0"/>
              </a:rPr>
              <a:t>determining if a </a:t>
            </a:r>
            <a:r>
              <a:rPr lang="en-US" b="1" dirty="0" smtClean="0">
                <a:solidFill>
                  <a:srgbClr val="008000"/>
                </a:solidFill>
                <a:latin typeface="Arial" charset="0"/>
                <a:cs typeface="Arial" charset="0"/>
              </a:rPr>
              <a:t>student needs </a:t>
            </a:r>
            <a:r>
              <a:rPr lang="en-US" dirty="0" smtClean="0">
                <a:latin typeface="Arial" charset="0"/>
                <a:cs typeface="Arial" charset="0"/>
              </a:rPr>
              <a:t>instructional materials in alternate formats by reviewing the student’s evaluation information and present levels of achievement.</a:t>
            </a:r>
          </a:p>
          <a:p>
            <a:pPr lvl="1" eaLnBrk="1" hangingPunct="1">
              <a:buFont typeface="Wingdings" pitchFamily="2" charset="2"/>
              <a:buChar char="ü"/>
            </a:pPr>
            <a:endParaRPr lang="en-US" dirty="0" smtClean="0">
              <a:latin typeface="Arial" charset="0"/>
              <a:cs typeface="Arial" charset="0"/>
            </a:endParaRPr>
          </a:p>
        </p:txBody>
      </p:sp>
      <p:pic>
        <p:nvPicPr>
          <p:cNvPr id="60420" name="Picture 8" descr="C:\Users\Suzanne\AppData\Local\Microsoft\Windows\Temporary Internet Files\Content.IE5\0WAXWS8I\MCBD06630_0000[1].wmf"/>
          <p:cNvPicPr>
            <a:picLocks noChangeAspect="1" noChangeArrowheads="1"/>
          </p:cNvPicPr>
          <p:nvPr/>
        </p:nvPicPr>
        <p:blipFill>
          <a:blip r:embed="rId2" cstate="print"/>
          <a:srcRect/>
          <a:stretch>
            <a:fillRect/>
          </a:stretch>
        </p:blipFill>
        <p:spPr bwMode="auto">
          <a:xfrm>
            <a:off x="7165298" y="5228896"/>
            <a:ext cx="1826302" cy="14560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pPr eaLnBrk="1" hangingPunct="1"/>
            <a:r>
              <a:rPr lang="en-US" dirty="0" smtClean="0">
                <a:latin typeface="Arial" charset="0"/>
                <a:cs typeface="Arial" charset="0"/>
              </a:rPr>
              <a:t>State/National Resources</a:t>
            </a:r>
          </a:p>
        </p:txBody>
      </p:sp>
      <p:sp>
        <p:nvSpPr>
          <p:cNvPr id="61443" name="Rectangle 5"/>
          <p:cNvSpPr>
            <a:spLocks noGrp="1" noChangeArrowheads="1"/>
          </p:cNvSpPr>
          <p:nvPr>
            <p:ph type="body" idx="1"/>
          </p:nvPr>
        </p:nvSpPr>
        <p:spPr>
          <a:xfrm>
            <a:off x="457200" y="1447800"/>
            <a:ext cx="8229600" cy="4724400"/>
          </a:xfrm>
        </p:spPr>
        <p:txBody>
          <a:bodyPr/>
          <a:lstStyle/>
          <a:p>
            <a:pPr eaLnBrk="1" hangingPunct="1">
              <a:lnSpc>
                <a:spcPct val="90000"/>
              </a:lnSpc>
            </a:pPr>
            <a:r>
              <a:rPr lang="en-US" sz="2800" dirty="0" smtClean="0">
                <a:latin typeface="Arial" charset="0"/>
                <a:cs typeface="Arial" charset="0"/>
              </a:rPr>
              <a:t>NIMAC – </a:t>
            </a:r>
            <a:r>
              <a:rPr lang="en-US" sz="2800" dirty="0" smtClean="0">
                <a:latin typeface="Arial" charset="0"/>
                <a:cs typeface="Arial" charset="0"/>
                <a:hlinkClick r:id="rId3"/>
              </a:rPr>
              <a:t>www.nimac.us</a:t>
            </a:r>
            <a:endParaRPr lang="en-US" sz="2800" dirty="0" smtClean="0">
              <a:latin typeface="Arial" charset="0"/>
              <a:cs typeface="Arial" charset="0"/>
            </a:endParaRPr>
          </a:p>
          <a:p>
            <a:pPr lvl="1" eaLnBrk="1" hangingPunct="1">
              <a:lnSpc>
                <a:spcPct val="90000"/>
              </a:lnSpc>
            </a:pPr>
            <a:r>
              <a:rPr lang="en-US" sz="2400" dirty="0" smtClean="0">
                <a:latin typeface="Arial" charset="0"/>
                <a:cs typeface="Arial" charset="0"/>
              </a:rPr>
              <a:t>Frequently Asked Questions -- </a:t>
            </a:r>
            <a:r>
              <a:rPr lang="en-US" sz="2400" dirty="0" smtClean="0">
                <a:latin typeface="Arial" charset="0"/>
                <a:cs typeface="Arial" charset="0"/>
                <a:hlinkClick r:id="rId4"/>
              </a:rPr>
              <a:t>http://www.nimac.us/faq.html</a:t>
            </a:r>
            <a:endParaRPr lang="en-US" sz="2400" dirty="0" smtClean="0">
              <a:latin typeface="Arial" charset="0"/>
              <a:cs typeface="Arial" charset="0"/>
            </a:endParaRPr>
          </a:p>
          <a:p>
            <a:pPr lvl="1" eaLnBrk="1" hangingPunct="1">
              <a:lnSpc>
                <a:spcPct val="90000"/>
              </a:lnSpc>
              <a:buFont typeface="Arial" charset="0"/>
              <a:buNone/>
            </a:pPr>
            <a:endParaRPr lang="en-US" sz="800" dirty="0" smtClean="0">
              <a:latin typeface="Arial" charset="0"/>
              <a:cs typeface="Arial" charset="0"/>
            </a:endParaRPr>
          </a:p>
          <a:p>
            <a:pPr eaLnBrk="1" hangingPunct="1">
              <a:lnSpc>
                <a:spcPct val="90000"/>
              </a:lnSpc>
            </a:pPr>
            <a:r>
              <a:rPr lang="en-US" sz="2800" dirty="0" smtClean="0">
                <a:latin typeface="Arial" charset="0"/>
                <a:cs typeface="Arial" charset="0"/>
              </a:rPr>
              <a:t>Center for Applied Special Technology (CAST) </a:t>
            </a:r>
          </a:p>
          <a:p>
            <a:pPr eaLnBrk="1" hangingPunct="1">
              <a:lnSpc>
                <a:spcPct val="90000"/>
              </a:lnSpc>
              <a:buFont typeface="Arial" charset="0"/>
              <a:buNone/>
            </a:pPr>
            <a:r>
              <a:rPr lang="en-US" sz="2800" dirty="0" smtClean="0">
                <a:latin typeface="Arial" charset="0"/>
                <a:cs typeface="Arial" charset="0"/>
                <a:hlinkClick r:id="rId5"/>
              </a:rPr>
              <a:t>http://nimas.cast.org</a:t>
            </a:r>
            <a:r>
              <a:rPr lang="en-US" sz="2800" dirty="0" smtClean="0">
                <a:latin typeface="Arial" charset="0"/>
                <a:cs typeface="Arial" charset="0"/>
              </a:rPr>
              <a:t> </a:t>
            </a:r>
          </a:p>
          <a:p>
            <a:pPr lvl="1" eaLnBrk="1" hangingPunct="1">
              <a:lnSpc>
                <a:spcPct val="90000"/>
              </a:lnSpc>
            </a:pPr>
            <a:r>
              <a:rPr lang="en-US" sz="2400" dirty="0" smtClean="0">
                <a:latin typeface="Arial" charset="0"/>
                <a:cs typeface="Arial" charset="0"/>
              </a:rPr>
              <a:t>Resources -- </a:t>
            </a:r>
            <a:r>
              <a:rPr lang="en-US" sz="2400" dirty="0" smtClean="0">
                <a:latin typeface="Arial" charset="0"/>
                <a:cs typeface="Arial" charset="0"/>
                <a:hlinkClick r:id="rId6"/>
              </a:rPr>
              <a:t>http://nimas.cast.org/about/resources/index.html</a:t>
            </a:r>
            <a:r>
              <a:rPr lang="en-US" sz="2400" dirty="0" smtClean="0">
                <a:latin typeface="Arial" charset="0"/>
                <a:cs typeface="Arial" charset="0"/>
              </a:rPr>
              <a:t> </a:t>
            </a:r>
          </a:p>
          <a:p>
            <a:pPr lvl="1" eaLnBrk="1" hangingPunct="1">
              <a:lnSpc>
                <a:spcPct val="90000"/>
              </a:lnSpc>
            </a:pPr>
            <a:r>
              <a:rPr lang="en-US" sz="2400" dirty="0" smtClean="0">
                <a:latin typeface="Arial" charset="0"/>
                <a:cs typeface="Arial" charset="0"/>
              </a:rPr>
              <a:t>Frequently Asked Questions -- </a:t>
            </a:r>
            <a:r>
              <a:rPr lang="en-US" sz="2400" dirty="0" smtClean="0">
                <a:latin typeface="Arial" charset="0"/>
                <a:cs typeface="Arial" charset="0"/>
                <a:hlinkClick r:id="rId7"/>
              </a:rPr>
              <a:t>http://nimas.cast.org/about/faq/index.html</a:t>
            </a:r>
            <a:r>
              <a:rPr lang="en-US" sz="2400" dirty="0" smtClean="0">
                <a:latin typeface="Arial" charset="0"/>
                <a:cs typeface="Arial" charset="0"/>
              </a:rPr>
              <a:t> </a:t>
            </a:r>
          </a:p>
          <a:p>
            <a:pPr lvl="1" eaLnBrk="1" hangingPunct="1">
              <a:lnSpc>
                <a:spcPct val="90000"/>
              </a:lnSpc>
              <a:buFont typeface="Arial" charset="0"/>
              <a:buNone/>
            </a:pPr>
            <a:endParaRPr lang="en-US" sz="800" dirty="0" smtClean="0">
              <a:latin typeface="Arial" charset="0"/>
              <a:cs typeface="Arial" charset="0"/>
            </a:endParaRPr>
          </a:p>
          <a:p>
            <a:pPr eaLnBrk="1" hangingPunct="1">
              <a:lnSpc>
                <a:spcPct val="90000"/>
              </a:lnSpc>
            </a:pPr>
            <a:r>
              <a:rPr lang="en-US" sz="2800" dirty="0" smtClean="0">
                <a:latin typeface="Arial" charset="0"/>
                <a:cs typeface="Arial" charset="0"/>
              </a:rPr>
              <a:t>FDLRS/Tech</a:t>
            </a:r>
          </a:p>
          <a:p>
            <a:pPr lvl="1" eaLnBrk="1" hangingPunct="1">
              <a:lnSpc>
                <a:spcPct val="90000"/>
              </a:lnSpc>
            </a:pPr>
            <a:r>
              <a:rPr lang="en-US" sz="2400" dirty="0" smtClean="0">
                <a:latin typeface="Arial" charset="0"/>
                <a:cs typeface="Arial" charset="0"/>
                <a:hlinkClick r:id="rId8"/>
              </a:rPr>
              <a:t>http://www.paec.org/fdlrstech/index.html</a:t>
            </a:r>
            <a:endParaRPr lang="en-US" sz="2400" dirty="0" smtClean="0">
              <a:latin typeface="Arial" charset="0"/>
              <a:cs typeface="Arial" charset="0"/>
            </a:endParaRPr>
          </a:p>
          <a:p>
            <a:pPr lvl="1" eaLnBrk="1" hangingPunct="1">
              <a:lnSpc>
                <a:spcPct val="90000"/>
              </a:lnSpc>
              <a:buFont typeface="Arial" charset="0"/>
              <a:buNone/>
            </a:pPr>
            <a:endParaRPr lang="en-US" sz="2400" dirty="0" smtClean="0">
              <a:latin typeface="Arial" charset="0"/>
              <a:cs typeface="Arial" charset="0"/>
            </a:endParaRPr>
          </a:p>
          <a:p>
            <a:pPr eaLnBrk="1" hangingPunct="1">
              <a:lnSpc>
                <a:spcPct val="90000"/>
              </a:lnSpc>
            </a:pPr>
            <a:endParaRPr lang="en-US" sz="2800" dirty="0" smtClean="0">
              <a:latin typeface="Arial" charset="0"/>
              <a:cs typeface="Arial" charset="0"/>
            </a:endParaRPr>
          </a:p>
        </p:txBody>
      </p:sp>
      <p:pic>
        <p:nvPicPr>
          <p:cNvPr id="61444" name="Picture 1" descr="C:\Documents and Settings\daltons\Local Settings\Temporary Internet Files\Content.IE5\PFS6WX8H\MCj02990630000[1].wmf"/>
          <p:cNvPicPr>
            <a:picLocks noChangeAspect="1" noChangeArrowheads="1"/>
          </p:cNvPicPr>
          <p:nvPr/>
        </p:nvPicPr>
        <p:blipFill>
          <a:blip r:embed="rId9" cstate="print"/>
          <a:srcRect/>
          <a:stretch>
            <a:fillRect/>
          </a:stretch>
        </p:blipFill>
        <p:spPr bwMode="auto">
          <a:xfrm>
            <a:off x="7045379" y="1310569"/>
            <a:ext cx="1192082" cy="1332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b="1" dirty="0" smtClean="0">
                <a:solidFill>
                  <a:srgbClr val="008000"/>
                </a:solidFill>
                <a:latin typeface="Arial" charset="0"/>
                <a:cs typeface="Arial" charset="0"/>
              </a:rPr>
              <a:t>NIMAS/Florida</a:t>
            </a:r>
            <a:r>
              <a:rPr lang="en-US" dirty="0" smtClean="0">
                <a:latin typeface="Arial" charset="0"/>
                <a:cs typeface="Arial" charset="0"/>
              </a:rPr>
              <a:t> Contacts</a:t>
            </a:r>
          </a:p>
        </p:txBody>
      </p:sp>
      <p:sp>
        <p:nvSpPr>
          <p:cNvPr id="45059" name="Content Placeholder 2"/>
          <p:cNvSpPr>
            <a:spLocks noGrp="1"/>
          </p:cNvSpPr>
          <p:nvPr>
            <p:ph idx="1"/>
          </p:nvPr>
        </p:nvSpPr>
        <p:spPr/>
        <p:txBody>
          <a:bodyPr/>
          <a:lstStyle/>
          <a:p>
            <a:pPr eaLnBrk="1" hangingPunct="1"/>
            <a:r>
              <a:rPr lang="en-US" dirty="0" smtClean="0">
                <a:latin typeface="Arial" charset="0"/>
                <a:cs typeface="Arial" charset="0"/>
              </a:rPr>
              <a:t>Dawn Saunders, Program Specialist (NIMAS State Coordinator)</a:t>
            </a:r>
          </a:p>
          <a:p>
            <a:pPr lvl="1" eaLnBrk="1" hangingPunct="1"/>
            <a:r>
              <a:rPr lang="en-US" dirty="0" smtClean="0">
                <a:latin typeface="Arial" charset="0"/>
                <a:cs typeface="Arial" charset="0"/>
                <a:hlinkClick r:id="rId3"/>
              </a:rPr>
              <a:t>Dawn.Saunders@fldoe.org</a:t>
            </a:r>
            <a:endParaRPr lang="en-US" dirty="0" smtClean="0">
              <a:latin typeface="Arial" charset="0"/>
              <a:cs typeface="Arial" charset="0"/>
            </a:endParaRPr>
          </a:p>
          <a:p>
            <a:pPr eaLnBrk="1" hangingPunct="1"/>
            <a:r>
              <a:rPr lang="en-US" dirty="0" smtClean="0">
                <a:latin typeface="Arial" charset="0"/>
                <a:cs typeface="Arial" charset="0"/>
              </a:rPr>
              <a:t>Suzanne Dalton, Supervisor, FIMC-VI</a:t>
            </a:r>
          </a:p>
          <a:p>
            <a:pPr lvl="1" eaLnBrk="1" hangingPunct="1"/>
            <a:r>
              <a:rPr lang="en-US" dirty="0" smtClean="0">
                <a:latin typeface="Arial" charset="0"/>
                <a:cs typeface="Arial" charset="0"/>
                <a:hlinkClick r:id="rId4"/>
              </a:rPr>
              <a:t>sdalton@fimcvi.org</a:t>
            </a:r>
            <a:r>
              <a:rPr lang="en-US" dirty="0" smtClean="0">
                <a:latin typeface="Arial" charset="0"/>
                <a:cs typeface="Arial" charset="0"/>
              </a:rPr>
              <a:t> or 1-800-282-9193</a:t>
            </a:r>
          </a:p>
          <a:p>
            <a:pPr eaLnBrk="1" hangingPunct="1"/>
            <a:r>
              <a:rPr lang="en-US" dirty="0" smtClean="0">
                <a:latin typeface="Arial" charset="0"/>
                <a:cs typeface="Arial" charset="0"/>
              </a:rPr>
              <a:t>David Davis, FDLRS Technology Coordinating Unit (FDLRS Tech)</a:t>
            </a:r>
          </a:p>
          <a:p>
            <a:pPr lvl="1" eaLnBrk="1" hangingPunct="1"/>
            <a:r>
              <a:rPr lang="en-US" dirty="0" smtClean="0">
                <a:latin typeface="Arial" charset="0"/>
                <a:cs typeface="Arial" charset="0"/>
                <a:hlinkClick r:id="rId5"/>
              </a:rPr>
              <a:t>davisd@paec.org</a:t>
            </a:r>
            <a:r>
              <a:rPr lang="en-US" dirty="0" smtClean="0">
                <a:latin typeface="Arial" charset="0"/>
                <a:cs typeface="Arial" charset="0"/>
              </a:rPr>
              <a:t> or 850-638-6131 ext 2242 </a:t>
            </a:r>
          </a:p>
          <a:p>
            <a:pPr eaLnBrk="1" hangingPunct="1"/>
            <a:endParaRPr lang="en-US" dirty="0" smtClean="0">
              <a:latin typeface="Arial" charset="0"/>
              <a:cs typeface="Arial" charset="0"/>
            </a:endParaRPr>
          </a:p>
        </p:txBody>
      </p:sp>
      <p:pic>
        <p:nvPicPr>
          <p:cNvPr id="45060" name="Picture 1" descr="C:\Documents and Settings\daltons\Local Settings\Temporary Internet Files\Content.IE5\ZC5BAQ6K\MCMP00121_0000[1].wmf"/>
          <p:cNvPicPr>
            <a:picLocks noChangeAspect="1" noChangeArrowheads="1"/>
          </p:cNvPicPr>
          <p:nvPr/>
        </p:nvPicPr>
        <p:blipFill>
          <a:blip r:embed="rId6" cstate="print"/>
          <a:srcRect/>
          <a:stretch>
            <a:fillRect/>
          </a:stretch>
        </p:blipFill>
        <p:spPr bwMode="auto">
          <a:xfrm>
            <a:off x="6705600" y="304800"/>
            <a:ext cx="1524000" cy="122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eaLnBrk="1" hangingPunct="1"/>
            <a:r>
              <a:rPr lang="en-US" sz="2400" b="1" dirty="0" smtClean="0"/>
              <a:t/>
            </a:r>
            <a:br>
              <a:rPr lang="en-US" sz="2400" b="1" dirty="0" smtClean="0"/>
            </a:br>
            <a:r>
              <a:rPr lang="en-US" sz="2400" b="1" dirty="0" smtClean="0"/>
              <a:t/>
            </a:r>
            <a:br>
              <a:rPr lang="en-US" sz="2400" b="1" dirty="0" smtClean="0"/>
            </a:br>
            <a:r>
              <a:rPr lang="en-US" sz="2400" b="1" dirty="0" smtClean="0"/>
              <a:t/>
            </a:r>
            <a:br>
              <a:rPr lang="en-US" sz="2400" b="1" dirty="0" smtClean="0"/>
            </a:br>
            <a:r>
              <a:rPr lang="en-US" sz="2400" b="1" dirty="0" smtClean="0"/>
              <a:t>NIMAS/Florida Database Questions …</a:t>
            </a:r>
            <a:br>
              <a:rPr lang="en-US" sz="2400" b="1" dirty="0" smtClean="0"/>
            </a:br>
            <a:r>
              <a:rPr lang="en-US" sz="1200" b="1" dirty="0" smtClean="0"/>
              <a:t/>
            </a:r>
            <a:br>
              <a:rPr lang="en-US" sz="1200" b="1" dirty="0" smtClean="0"/>
            </a:br>
            <a:r>
              <a:rPr lang="en-US" sz="2400" dirty="0" smtClean="0"/>
              <a:t>Email </a:t>
            </a:r>
            <a:r>
              <a:rPr lang="en-US" sz="2400" b="1" dirty="0" smtClean="0"/>
              <a:t>Mary Stoltz </a:t>
            </a:r>
            <a:r>
              <a:rPr lang="en-US" sz="2400" dirty="0" smtClean="0"/>
              <a:t>at:</a:t>
            </a:r>
            <a:r>
              <a:rPr lang="en-US" sz="2400" b="1" dirty="0" smtClean="0"/>
              <a:t>  </a:t>
            </a:r>
            <a:r>
              <a:rPr lang="en-US" sz="2400" b="1" dirty="0" smtClean="0">
                <a:hlinkClick r:id="rId2"/>
              </a:rPr>
              <a:t>mstoltz@fimcvi.org</a:t>
            </a:r>
            <a:r>
              <a:rPr lang="en-US" sz="2400" b="1" dirty="0" smtClean="0"/>
              <a:t/>
            </a:r>
            <a:br>
              <a:rPr lang="en-US" sz="2400" b="1" dirty="0" smtClean="0"/>
            </a:br>
            <a:r>
              <a:rPr lang="en-US" sz="2400" b="1" dirty="0" smtClean="0"/>
              <a:t>. . . </a:t>
            </a:r>
            <a:r>
              <a:rPr lang="en-US" sz="2400" dirty="0" smtClean="0"/>
              <a:t>or</a:t>
            </a:r>
            <a:r>
              <a:rPr lang="en-US" sz="2400" b="1" dirty="0" smtClean="0"/>
              <a:t> Cynthia Cookson </a:t>
            </a:r>
            <a:r>
              <a:rPr lang="en-US" sz="2400" dirty="0" smtClean="0"/>
              <a:t>at:</a:t>
            </a:r>
            <a:r>
              <a:rPr lang="en-US" sz="2400" b="1" dirty="0" smtClean="0"/>
              <a:t>  </a:t>
            </a:r>
            <a:r>
              <a:rPr lang="en-US" sz="2400" b="1" dirty="0" smtClean="0">
                <a:hlinkClick r:id="rId3"/>
              </a:rPr>
              <a:t>ccookson@fimcvi.org</a:t>
            </a:r>
            <a:r>
              <a:rPr lang="en-US" sz="2400" b="1" dirty="0" smtClean="0"/>
              <a:t/>
            </a:r>
            <a:br>
              <a:rPr lang="en-US" sz="2400" b="1" dirty="0" smtClean="0"/>
            </a:br>
            <a:r>
              <a:rPr lang="en-US" sz="2400" b="1" dirty="0" smtClean="0"/>
              <a:t>   </a:t>
            </a:r>
            <a:br>
              <a:rPr lang="en-US" sz="2400" b="1" dirty="0" smtClean="0"/>
            </a:br>
            <a:r>
              <a:rPr lang="en-US" sz="2400" b="1" dirty="0" smtClean="0"/>
              <a:t/>
            </a:r>
            <a:br>
              <a:rPr lang="en-US" sz="2400" b="1" dirty="0" smtClean="0"/>
            </a:br>
            <a:endParaRPr lang="en-US" sz="2000" b="1" dirty="0" smtClean="0"/>
          </a:p>
        </p:txBody>
      </p:sp>
      <p:sp>
        <p:nvSpPr>
          <p:cNvPr id="12" name="Content Placeholder 11"/>
          <p:cNvSpPr>
            <a:spLocks noGrp="1"/>
          </p:cNvSpPr>
          <p:nvPr>
            <p:ph idx="1"/>
          </p:nvPr>
        </p:nvSpPr>
        <p:spPr>
          <a:xfrm>
            <a:off x="457200" y="1797147"/>
            <a:ext cx="8229600" cy="4525963"/>
          </a:xfrm>
        </p:spPr>
        <p:txBody>
          <a:bodyPr/>
          <a:lstStyle/>
          <a:p>
            <a:pPr algn="r">
              <a:buNone/>
            </a:pPr>
            <a:r>
              <a:rPr lang="en-US" dirty="0" smtClean="0"/>
              <a:t>…or use Ernestine’s </a:t>
            </a:r>
          </a:p>
          <a:p>
            <a:pPr algn="r">
              <a:buNone/>
            </a:pPr>
            <a:r>
              <a:rPr lang="en-US" dirty="0" smtClean="0"/>
              <a:t>method of </a:t>
            </a:r>
          </a:p>
          <a:p>
            <a:pPr algn="r">
              <a:buNone/>
            </a:pPr>
            <a:r>
              <a:rPr lang="en-US" dirty="0" smtClean="0"/>
              <a:t>communication</a:t>
            </a:r>
          </a:p>
          <a:p>
            <a:pPr algn="r">
              <a:buNone/>
            </a:pPr>
            <a:r>
              <a:rPr lang="en-US" dirty="0" smtClean="0"/>
              <a:t>813-837-7826! </a:t>
            </a:r>
            <a:endParaRPr lang="en-US" dirty="0"/>
          </a:p>
        </p:txBody>
      </p:sp>
      <p:pic>
        <p:nvPicPr>
          <p:cNvPr id="30723" name="Picture 3" descr="2006-04-27_feature_story_2088_2928"/>
          <p:cNvPicPr>
            <a:picLocks noChangeAspect="1" noChangeArrowheads="1"/>
          </p:cNvPicPr>
          <p:nvPr/>
        </p:nvPicPr>
        <p:blipFill>
          <a:blip r:embed="rId4" cstate="print"/>
          <a:srcRect/>
          <a:stretch>
            <a:fillRect/>
          </a:stretch>
        </p:blipFill>
        <p:spPr bwMode="auto">
          <a:xfrm>
            <a:off x="633755" y="1843625"/>
            <a:ext cx="3797300" cy="4438650"/>
          </a:xfrm>
          <a:prstGeom prst="rect">
            <a:avLst/>
          </a:prstGeom>
          <a:noFill/>
          <a:ln w="9525">
            <a:noFill/>
            <a:miter lim="800000"/>
            <a:headEnd/>
            <a:tailEnd/>
          </a:ln>
        </p:spPr>
      </p:pic>
      <p:sp>
        <p:nvSpPr>
          <p:cNvPr id="91140" name="WordArt 4"/>
          <p:cNvSpPr>
            <a:spLocks noChangeArrowheads="1" noChangeShapeType="1" noTextEdit="1"/>
          </p:cNvSpPr>
          <p:nvPr/>
        </p:nvSpPr>
        <p:spPr bwMode="auto">
          <a:xfrm>
            <a:off x="4847907" y="4217547"/>
            <a:ext cx="2781300" cy="1285875"/>
          </a:xfrm>
          <a:prstGeom prst="rect">
            <a:avLst/>
          </a:prstGeom>
        </p:spPr>
        <p:txBody>
          <a:bodyPr wrap="none" fromWordArt="1">
            <a:prstTxWarp prst="textSlantUp">
              <a:avLst>
                <a:gd name="adj" fmla="val 55556"/>
              </a:avLst>
            </a:prstTxWarp>
          </a:bodyPr>
          <a:lstStyle/>
          <a:p>
            <a:pPr algn="ctr"/>
            <a:r>
              <a:rPr lang="en-US" sz="3600" kern="10" dirty="0">
                <a:ln w="9525">
                  <a:solidFill>
                    <a:srgbClr val="000000"/>
                  </a:solidFill>
                  <a:round/>
                  <a:headEnd/>
                  <a:tailEnd/>
                </a:ln>
                <a:solidFill>
                  <a:srgbClr val="000000"/>
                </a:solidFill>
                <a:latin typeface="Bradley Hand ITC"/>
              </a:rPr>
              <a:t>One </a:t>
            </a:r>
            <a:r>
              <a:rPr lang="en-US" sz="3600" kern="10" dirty="0" err="1">
                <a:ln w="9525">
                  <a:solidFill>
                    <a:srgbClr val="000000"/>
                  </a:solidFill>
                  <a:round/>
                  <a:headEnd/>
                  <a:tailEnd/>
                </a:ln>
                <a:solidFill>
                  <a:srgbClr val="000000"/>
                </a:solidFill>
                <a:latin typeface="Bradley Hand ITC"/>
              </a:rPr>
              <a:t>Ringy</a:t>
            </a:r>
            <a:r>
              <a:rPr lang="en-US" sz="3600" kern="10" dirty="0">
                <a:ln w="9525">
                  <a:solidFill>
                    <a:srgbClr val="000000"/>
                  </a:solidFill>
                  <a:round/>
                  <a:headEnd/>
                  <a:tailEnd/>
                </a:ln>
                <a:solidFill>
                  <a:srgbClr val="000000"/>
                </a:solidFill>
                <a:latin typeface="Bradley Hand ITC"/>
              </a:rPr>
              <a:t> Dingy...</a:t>
            </a:r>
          </a:p>
        </p:txBody>
      </p:sp>
      <p:sp>
        <p:nvSpPr>
          <p:cNvPr id="91141" name="WordArt 5"/>
          <p:cNvSpPr>
            <a:spLocks noChangeArrowheads="1" noChangeShapeType="1" noTextEdit="1"/>
          </p:cNvSpPr>
          <p:nvPr/>
        </p:nvSpPr>
        <p:spPr bwMode="auto">
          <a:xfrm>
            <a:off x="5748240" y="4825218"/>
            <a:ext cx="2781300" cy="1322364"/>
          </a:xfrm>
          <a:prstGeom prst="rect">
            <a:avLst/>
          </a:prstGeom>
        </p:spPr>
        <p:txBody>
          <a:bodyPr wrap="none" fromWordArt="1">
            <a:prstTxWarp prst="textSlantUp">
              <a:avLst>
                <a:gd name="adj" fmla="val 55556"/>
              </a:avLst>
            </a:prstTxWarp>
          </a:bodyPr>
          <a:lstStyle/>
          <a:p>
            <a:pPr algn="ctr"/>
            <a:r>
              <a:rPr lang="en-US" sz="3600" kern="10" dirty="0">
                <a:ln w="9525">
                  <a:solidFill>
                    <a:srgbClr val="000000"/>
                  </a:solidFill>
                  <a:round/>
                  <a:headEnd/>
                  <a:tailEnd/>
                </a:ln>
                <a:solidFill>
                  <a:srgbClr val="000000"/>
                </a:solidFill>
                <a:latin typeface="Bradley Hand ITC"/>
              </a:rPr>
              <a:t>Two </a:t>
            </a:r>
            <a:r>
              <a:rPr lang="en-US" sz="3600" kern="10" dirty="0" err="1">
                <a:ln w="9525">
                  <a:solidFill>
                    <a:srgbClr val="000000"/>
                  </a:solidFill>
                  <a:round/>
                  <a:headEnd/>
                  <a:tailEnd/>
                </a:ln>
                <a:solidFill>
                  <a:srgbClr val="000000"/>
                </a:solidFill>
                <a:latin typeface="Bradley Hand ITC"/>
              </a:rPr>
              <a:t>Ringy</a:t>
            </a:r>
            <a:r>
              <a:rPr lang="en-US" sz="3600" kern="10" dirty="0">
                <a:ln w="9525">
                  <a:solidFill>
                    <a:srgbClr val="000000"/>
                  </a:solidFill>
                  <a:round/>
                  <a:headEnd/>
                  <a:tailEnd/>
                </a:ln>
                <a:solidFill>
                  <a:srgbClr val="000000"/>
                </a:solidFill>
                <a:latin typeface="Bradley Hand ITC"/>
              </a:rPr>
              <a:t> Dingy...</a:t>
            </a:r>
          </a:p>
        </p:txBody>
      </p:sp>
      <p:sp>
        <p:nvSpPr>
          <p:cNvPr id="91143" name="WordArt 7"/>
          <p:cNvSpPr>
            <a:spLocks noChangeArrowheads="1" noChangeShapeType="1" noTextEdit="1"/>
          </p:cNvSpPr>
          <p:nvPr/>
        </p:nvSpPr>
        <p:spPr bwMode="auto">
          <a:xfrm rot="-329106">
            <a:off x="6267451" y="3969581"/>
            <a:ext cx="309563" cy="382588"/>
          </a:xfrm>
          <a:prstGeom prst="rect">
            <a:avLst/>
          </a:prstGeom>
        </p:spPr>
        <p:txBody>
          <a:bodyPr wrap="none" fromWordArt="1">
            <a:prstTxWarp prst="textPlain">
              <a:avLst>
                <a:gd name="adj" fmla="val 50000"/>
              </a:avLst>
            </a:prstTxWarp>
          </a:bodyPr>
          <a:lstStyle/>
          <a:p>
            <a:pPr algn="ctr"/>
            <a:endParaRPr lang="en-US" sz="3600" kern="10" dirty="0">
              <a:ln w="9525">
                <a:solidFill>
                  <a:srgbClr val="000000"/>
                </a:solidFill>
                <a:round/>
                <a:headEnd/>
                <a:tailEnd/>
              </a:ln>
              <a:solidFill>
                <a:srgbClr val="000000"/>
              </a:solidFill>
              <a:latin typeface="Papyru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40"/>
                                        </p:tgtEl>
                                        <p:attrNameLst>
                                          <p:attrName>style.visibility</p:attrName>
                                        </p:attrNameLst>
                                      </p:cBhvr>
                                      <p:to>
                                        <p:strVal val="visible"/>
                                      </p:to>
                                    </p:set>
                                    <p:anim calcmode="lin" valueType="num">
                                      <p:cBhvr additive="base">
                                        <p:cTn id="7" dur="500" fill="hold"/>
                                        <p:tgtEl>
                                          <p:spTgt spid="91140"/>
                                        </p:tgtEl>
                                        <p:attrNameLst>
                                          <p:attrName>ppt_x</p:attrName>
                                        </p:attrNameLst>
                                      </p:cBhvr>
                                      <p:tavLst>
                                        <p:tav tm="0">
                                          <p:val>
                                            <p:strVal val="#ppt_x"/>
                                          </p:val>
                                        </p:tav>
                                        <p:tav tm="100000">
                                          <p:val>
                                            <p:strVal val="#ppt_x"/>
                                          </p:val>
                                        </p:tav>
                                      </p:tavLst>
                                    </p:anim>
                                    <p:anim calcmode="lin" valueType="num">
                                      <p:cBhvr additive="base">
                                        <p:cTn id="8" dur="500" fill="hold"/>
                                        <p:tgtEl>
                                          <p:spTgt spid="911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1141"/>
                                        </p:tgtEl>
                                        <p:attrNameLst>
                                          <p:attrName>style.visibility</p:attrName>
                                        </p:attrNameLst>
                                      </p:cBhvr>
                                      <p:to>
                                        <p:strVal val="visible"/>
                                      </p:to>
                                    </p:set>
                                    <p:anim calcmode="lin" valueType="num">
                                      <p:cBhvr additive="base">
                                        <p:cTn id="13" dur="500" fill="hold"/>
                                        <p:tgtEl>
                                          <p:spTgt spid="91141"/>
                                        </p:tgtEl>
                                        <p:attrNameLst>
                                          <p:attrName>ppt_x</p:attrName>
                                        </p:attrNameLst>
                                      </p:cBhvr>
                                      <p:tavLst>
                                        <p:tav tm="0">
                                          <p:val>
                                            <p:strVal val="#ppt_x"/>
                                          </p:val>
                                        </p:tav>
                                        <p:tav tm="100000">
                                          <p:val>
                                            <p:strVal val="#ppt_x"/>
                                          </p:val>
                                        </p:tav>
                                      </p:tavLst>
                                    </p:anim>
                                    <p:anim calcmode="lin" valueType="num">
                                      <p:cBhvr additive="base">
                                        <p:cTn id="14" dur="500" fill="hold"/>
                                        <p:tgtEl>
                                          <p:spTgt spid="911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nodePh="1">
                                  <p:stCondLst>
                                    <p:cond delay="0"/>
                                  </p:stCondLst>
                                  <p:endCondLst>
                                    <p:cond evt="begin" delay="0">
                                      <p:tn val="17"/>
                                    </p:cond>
                                  </p:endCondLst>
                                  <p:childTnLst>
                                    <p:set>
                                      <p:cBhvr>
                                        <p:cTn id="18" dur="1" fill="hold">
                                          <p:stCondLst>
                                            <p:cond delay="0"/>
                                          </p:stCondLst>
                                        </p:cTn>
                                        <p:tgtEl>
                                          <p:spTgt spid="91143"/>
                                        </p:tgtEl>
                                        <p:attrNameLst>
                                          <p:attrName>style.visibility</p:attrName>
                                        </p:attrNameLst>
                                      </p:cBhvr>
                                      <p:to>
                                        <p:strVal val="visible"/>
                                      </p:to>
                                    </p:set>
                                    <p:anim calcmode="lin" valueType="num">
                                      <p:cBhvr additive="base">
                                        <p:cTn id="19" dur="500" fill="hold"/>
                                        <p:tgtEl>
                                          <p:spTgt spid="91143"/>
                                        </p:tgtEl>
                                        <p:attrNameLst>
                                          <p:attrName>ppt_x</p:attrName>
                                        </p:attrNameLst>
                                      </p:cBhvr>
                                      <p:tavLst>
                                        <p:tav tm="0">
                                          <p:val>
                                            <p:strVal val="#ppt_x"/>
                                          </p:val>
                                        </p:tav>
                                        <p:tav tm="100000">
                                          <p:val>
                                            <p:strVal val="#ppt_x"/>
                                          </p:val>
                                        </p:tav>
                                      </p:tavLst>
                                    </p:anim>
                                    <p:anim calcmode="lin" valueType="num">
                                      <p:cBhvr additive="base">
                                        <p:cTn id="20" dur="500" fill="hold"/>
                                        <p:tgtEl>
                                          <p:spTgt spid="911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nimBg="1"/>
      <p:bldP spid="91141" grpId="0" animBg="1"/>
      <p:bldP spid="9114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p:cNvSpPr txBox="1">
            <a:spLocks noChangeArrowheads="1"/>
          </p:cNvSpPr>
          <p:nvPr/>
        </p:nvSpPr>
        <p:spPr bwMode="auto">
          <a:xfrm>
            <a:off x="914400" y="609600"/>
            <a:ext cx="7315200" cy="5047536"/>
          </a:xfrm>
          <a:prstGeom prst="rect">
            <a:avLst/>
          </a:prstGeom>
          <a:noFill/>
          <a:ln w="9525">
            <a:noFill/>
            <a:miter lim="800000"/>
            <a:headEnd/>
            <a:tailEnd/>
          </a:ln>
        </p:spPr>
        <p:txBody>
          <a:bodyPr>
            <a:spAutoFit/>
          </a:bodyPr>
          <a:lstStyle/>
          <a:p>
            <a:endParaRPr lang="en-US" sz="6600" b="1" dirty="0">
              <a:solidFill>
                <a:srgbClr val="008000"/>
              </a:solidFill>
              <a:latin typeface="Calibri" pitchFamily="34" charset="0"/>
            </a:endParaRPr>
          </a:p>
          <a:p>
            <a:endParaRPr lang="en-US" sz="6600" b="1" dirty="0">
              <a:solidFill>
                <a:srgbClr val="008000"/>
              </a:solidFill>
              <a:latin typeface="Calibri" pitchFamily="34" charset="0"/>
            </a:endParaRPr>
          </a:p>
          <a:p>
            <a:pPr algn="ctr"/>
            <a:endParaRPr lang="en-US" sz="2800" b="1" dirty="0">
              <a:solidFill>
                <a:srgbClr val="008000"/>
              </a:solidFill>
              <a:latin typeface="Calibri" pitchFamily="34" charset="0"/>
            </a:endParaRPr>
          </a:p>
          <a:p>
            <a:pPr algn="ctr"/>
            <a:r>
              <a:rPr lang="en-US" sz="5400" b="1" dirty="0">
                <a:solidFill>
                  <a:srgbClr val="008000"/>
                </a:solidFill>
                <a:latin typeface="Arial" pitchFamily="34" charset="0"/>
                <a:cs typeface="Arial" pitchFamily="34" charset="0"/>
              </a:rPr>
              <a:t>NIMAS/Florida</a:t>
            </a:r>
            <a:r>
              <a:rPr lang="en-US" sz="5400" dirty="0">
                <a:latin typeface="Arial" pitchFamily="34" charset="0"/>
                <a:cs typeface="Arial" pitchFamily="34" charset="0"/>
              </a:rPr>
              <a:t> </a:t>
            </a:r>
          </a:p>
          <a:p>
            <a:pPr algn="ctr"/>
            <a:r>
              <a:rPr lang="en-US" sz="5400" dirty="0">
                <a:latin typeface="Arial" pitchFamily="34" charset="0"/>
                <a:cs typeface="Arial" pitchFamily="34" charset="0"/>
              </a:rPr>
              <a:t>is about … </a:t>
            </a:r>
            <a:r>
              <a:rPr lang="en-US" sz="5400" b="1" i="1" dirty="0">
                <a:solidFill>
                  <a:srgbClr val="008000"/>
                </a:solidFill>
                <a:latin typeface="Arial" pitchFamily="34" charset="0"/>
                <a:cs typeface="Arial" pitchFamily="34" charset="0"/>
              </a:rPr>
              <a:t>student achievement!!!</a:t>
            </a:r>
          </a:p>
        </p:txBody>
      </p:sp>
      <p:pic>
        <p:nvPicPr>
          <p:cNvPr id="46083" name="Picture 4" descr="http://www.kurzweiledu.com/images/bottom_home.jpg"/>
          <p:cNvPicPr>
            <a:picLocks noChangeAspect="1" noChangeArrowheads="1"/>
          </p:cNvPicPr>
          <p:nvPr/>
        </p:nvPicPr>
        <p:blipFill>
          <a:blip r:embed="rId2" cstate="print"/>
          <a:srcRect/>
          <a:stretch>
            <a:fillRect/>
          </a:stretch>
        </p:blipFill>
        <p:spPr bwMode="auto">
          <a:xfrm>
            <a:off x="1066800" y="762000"/>
            <a:ext cx="70104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0" y="274638"/>
            <a:ext cx="8229600" cy="1143000"/>
          </a:xfrm>
        </p:spPr>
        <p:txBody>
          <a:bodyPr/>
          <a:lstStyle/>
          <a:p>
            <a:pPr eaLnBrk="1" hangingPunct="1"/>
            <a:r>
              <a:rPr lang="en-US" b="1" dirty="0" smtClean="0">
                <a:solidFill>
                  <a:srgbClr val="008000"/>
                </a:solidFill>
                <a:latin typeface="Arial" pitchFamily="34" charset="0"/>
                <a:cs typeface="Arial" pitchFamily="34" charset="0"/>
              </a:rPr>
              <a:t>NIMAS</a:t>
            </a:r>
            <a:r>
              <a:rPr lang="en-US" dirty="0" smtClean="0">
                <a:latin typeface="Arial" pitchFamily="34" charset="0"/>
                <a:cs typeface="Arial" pitchFamily="34" charset="0"/>
              </a:rPr>
              <a:t> and IDEA</a:t>
            </a:r>
          </a:p>
        </p:txBody>
      </p:sp>
      <p:sp>
        <p:nvSpPr>
          <p:cNvPr id="8195" name="Rectangle 5"/>
          <p:cNvSpPr>
            <a:spLocks noGrp="1" noChangeArrowheads="1"/>
          </p:cNvSpPr>
          <p:nvPr>
            <p:ph type="body" idx="4294967295"/>
          </p:nvPr>
        </p:nvSpPr>
        <p:spPr>
          <a:xfrm>
            <a:off x="518410" y="1490273"/>
            <a:ext cx="8229600" cy="4525963"/>
          </a:xfrm>
        </p:spPr>
        <p:txBody>
          <a:bodyPr/>
          <a:lstStyle/>
          <a:p>
            <a:pPr eaLnBrk="1" hangingPunct="1">
              <a:buFont typeface="Arial" charset="0"/>
              <a:buNone/>
            </a:pPr>
            <a:r>
              <a:rPr lang="en-US" sz="2600" dirty="0" smtClean="0">
                <a:cs typeface="Arial" pitchFamily="34" charset="0"/>
              </a:rPr>
              <a:t>SEAs and LEAs have an obligation to:</a:t>
            </a:r>
          </a:p>
          <a:p>
            <a:pPr lvl="1" eaLnBrk="1" hangingPunct="1"/>
            <a:r>
              <a:rPr lang="en-US" sz="2600" dirty="0" smtClean="0">
                <a:latin typeface="Arial" pitchFamily="34" charset="0"/>
                <a:cs typeface="Arial" pitchFamily="34" charset="0"/>
              </a:rPr>
              <a:t>provide accessible instructional materials in a timely manner to eligible students with disabilities</a:t>
            </a:r>
          </a:p>
          <a:p>
            <a:pPr lvl="1" eaLnBrk="1" hangingPunct="1"/>
            <a:r>
              <a:rPr lang="en-US" sz="2600" dirty="0" smtClean="0">
                <a:latin typeface="Arial" pitchFamily="34" charset="0"/>
                <a:cs typeface="Arial" pitchFamily="34" charset="0"/>
              </a:rPr>
              <a:t>provide accessible instructional materials to students with disabilities who may need materials in accessible formats, but who are </a:t>
            </a:r>
            <a:r>
              <a:rPr lang="en-US" sz="2600" u="sng" dirty="0" smtClean="0">
                <a:latin typeface="Arial" pitchFamily="34" charset="0"/>
                <a:cs typeface="Arial" pitchFamily="34" charset="0"/>
              </a:rPr>
              <a:t>not eligible</a:t>
            </a:r>
            <a:r>
              <a:rPr lang="en-US" sz="2600" dirty="0" smtClean="0">
                <a:latin typeface="Arial" pitchFamily="34" charset="0"/>
                <a:cs typeface="Arial" pitchFamily="34" charset="0"/>
              </a:rPr>
              <a:t> to receive materials produced from files obtained through the </a:t>
            </a:r>
            <a:r>
              <a:rPr lang="en-US" sz="2600" b="1" dirty="0" smtClean="0">
                <a:solidFill>
                  <a:srgbClr val="008000"/>
                </a:solidFill>
                <a:latin typeface="Arial" pitchFamily="34" charset="0"/>
                <a:cs typeface="Arial" pitchFamily="34" charset="0"/>
              </a:rPr>
              <a:t>NIMAC</a:t>
            </a:r>
          </a:p>
          <a:p>
            <a:pPr eaLnBrk="1" hangingPunct="1"/>
            <a:endParaRPr lang="en-US" dirty="0" smtClean="0"/>
          </a:p>
        </p:txBody>
      </p:sp>
      <p:pic>
        <p:nvPicPr>
          <p:cNvPr id="8196" name="Picture 8" descr="C:\Users\Suzanne\AppData\Local\Microsoft\Windows\Temporary Internet Files\Content.IE5\2GVUJYQ6\MPj04395770000[1].jpg"/>
          <p:cNvPicPr>
            <a:picLocks noChangeAspect="1" noChangeArrowheads="1"/>
          </p:cNvPicPr>
          <p:nvPr/>
        </p:nvPicPr>
        <p:blipFill>
          <a:blip r:embed="rId3" cstate="print"/>
          <a:srcRect/>
          <a:stretch>
            <a:fillRect/>
          </a:stretch>
        </p:blipFill>
        <p:spPr bwMode="auto">
          <a:xfrm>
            <a:off x="5482653" y="4522865"/>
            <a:ext cx="2900363" cy="193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AS\AppData\Local\Microsoft\Windows\Temporary Internet Files\Content.IE5\TB21KDSS\MCj04417280000[1].png"/>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auto">
          <a:xfrm>
            <a:off x="6583180" y="5011710"/>
            <a:ext cx="1981200" cy="1981200"/>
          </a:xfrm>
          <a:prstGeom prst="rect">
            <a:avLst/>
          </a:prstGeom>
          <a:noFill/>
        </p:spPr>
      </p:pic>
      <p:sp>
        <p:nvSpPr>
          <p:cNvPr id="2" name="Title 1"/>
          <p:cNvSpPr>
            <a:spLocks noGrp="1"/>
          </p:cNvSpPr>
          <p:nvPr>
            <p:ph type="title"/>
          </p:nvPr>
        </p:nvSpPr>
        <p:spPr/>
        <p:txBody>
          <a:bodyPr/>
          <a:lstStyle/>
          <a:p>
            <a:r>
              <a:rPr lang="en-US" sz="4000" dirty="0" smtClean="0"/>
              <a:t>IDEA and the Chafee Amendment to the Copyright Act</a:t>
            </a:r>
            <a:endParaRPr lang="en-US" sz="4000" dirty="0"/>
          </a:p>
        </p:txBody>
      </p:sp>
      <p:sp>
        <p:nvSpPr>
          <p:cNvPr id="3" name="Content Placeholder 2"/>
          <p:cNvSpPr>
            <a:spLocks noGrp="1"/>
          </p:cNvSpPr>
          <p:nvPr>
            <p:ph idx="1"/>
          </p:nvPr>
        </p:nvSpPr>
        <p:spPr>
          <a:xfrm>
            <a:off x="457200" y="1752600"/>
            <a:ext cx="8001000" cy="4525963"/>
          </a:xfrm>
        </p:spPr>
        <p:txBody>
          <a:bodyPr/>
          <a:lstStyle/>
          <a:p>
            <a:r>
              <a:rPr lang="en-US" sz="2400" dirty="0" smtClean="0">
                <a:cs typeface="Arial" pitchFamily="34" charset="0"/>
              </a:rPr>
              <a:t>The </a:t>
            </a:r>
            <a:r>
              <a:rPr lang="en-US" sz="2400" b="1" dirty="0" smtClean="0">
                <a:solidFill>
                  <a:srgbClr val="008000"/>
                </a:solidFill>
                <a:cs typeface="Arial" pitchFamily="34" charset="0"/>
              </a:rPr>
              <a:t>Individual with Disabilities Education Act </a:t>
            </a:r>
            <a:r>
              <a:rPr lang="en-US" sz="2400" dirty="0" smtClean="0">
                <a:cs typeface="Arial" pitchFamily="34" charset="0"/>
              </a:rPr>
              <a:t>(IDEA)</a:t>
            </a:r>
          </a:p>
          <a:p>
            <a:pPr lvl="1">
              <a:buFont typeface="Courier New" pitchFamily="49" charset="0"/>
              <a:buChar char="o"/>
            </a:pPr>
            <a:r>
              <a:rPr lang="en-US" sz="2400" dirty="0" smtClean="0">
                <a:latin typeface="Arial" pitchFamily="34" charset="0"/>
                <a:cs typeface="Arial" pitchFamily="34" charset="0"/>
              </a:rPr>
              <a:t>In December 2004, Congress passed the recent amendments with final regulations published in August 2006. In order to receive books in specialized formats derived from NIMAS files, the student must have an </a:t>
            </a:r>
            <a:r>
              <a:rPr lang="en-US" sz="2400" b="1" dirty="0" smtClean="0">
                <a:solidFill>
                  <a:srgbClr val="008000"/>
                </a:solidFill>
                <a:latin typeface="Arial" pitchFamily="34" charset="0"/>
                <a:cs typeface="Arial" pitchFamily="34" charset="0"/>
              </a:rPr>
              <a:t>Individualized Educational Plan </a:t>
            </a:r>
            <a:r>
              <a:rPr lang="en-US" sz="2400" dirty="0" smtClean="0">
                <a:latin typeface="Arial" pitchFamily="34" charset="0"/>
                <a:cs typeface="Arial" pitchFamily="34" charset="0"/>
              </a:rPr>
              <a:t>(IEP) according to IDEA.</a:t>
            </a:r>
          </a:p>
          <a:p>
            <a:r>
              <a:rPr lang="en-US" sz="2400" dirty="0" smtClean="0">
                <a:cs typeface="Arial" pitchFamily="34" charset="0"/>
              </a:rPr>
              <a:t>Students must also meet the </a:t>
            </a:r>
            <a:r>
              <a:rPr lang="en-US" sz="2400" b="1" dirty="0" smtClean="0">
                <a:solidFill>
                  <a:srgbClr val="008000"/>
                </a:solidFill>
                <a:cs typeface="Arial" pitchFamily="34" charset="0"/>
              </a:rPr>
              <a:t>eligibility requirements </a:t>
            </a:r>
            <a:r>
              <a:rPr lang="en-US" sz="2400" dirty="0" smtClean="0">
                <a:cs typeface="Arial" pitchFamily="34" charset="0"/>
              </a:rPr>
              <a:t>to qualify for exemption to the Copyright Act defined under the Chafee Amendment.</a:t>
            </a:r>
          </a:p>
        </p:txBody>
      </p:sp>
      <p:pic>
        <p:nvPicPr>
          <p:cNvPr id="6" name="Picture 2" descr="C:\Users\MAS\AppData\Local\Microsoft\Windows\Temporary Internet Files\Content.IE5\TB21KDSS\MCj04417280000[1].png"/>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auto">
          <a:xfrm>
            <a:off x="228600" y="304800"/>
            <a:ext cx="1981200" cy="19812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lstStyle/>
          <a:p>
            <a:pPr algn="r"/>
            <a:r>
              <a:rPr lang="en-US" sz="4000" b="1" dirty="0" smtClean="0"/>
              <a:t>Copyright Law of the United States of America</a:t>
            </a:r>
            <a:endParaRPr lang="en-US" sz="4000" b="1" dirty="0"/>
          </a:p>
        </p:txBody>
      </p:sp>
      <p:sp>
        <p:nvSpPr>
          <p:cNvPr id="3" name="Content Placeholder 2"/>
          <p:cNvSpPr>
            <a:spLocks noGrp="1"/>
          </p:cNvSpPr>
          <p:nvPr>
            <p:ph idx="1"/>
          </p:nvPr>
        </p:nvSpPr>
        <p:spPr>
          <a:xfrm>
            <a:off x="341085" y="1828799"/>
            <a:ext cx="8425544" cy="4804230"/>
          </a:xfrm>
        </p:spPr>
        <p:txBody>
          <a:bodyPr/>
          <a:lstStyle/>
          <a:p>
            <a:r>
              <a:rPr lang="en-US" sz="3000" dirty="0" smtClean="0"/>
              <a:t>The Copyright Law (US Code: Title 17 Section 121) considers </a:t>
            </a:r>
            <a:r>
              <a:rPr lang="en-US" sz="3000" u="sng" dirty="0" smtClean="0"/>
              <a:t>only</a:t>
            </a:r>
            <a:r>
              <a:rPr lang="en-US" sz="3000" dirty="0" smtClean="0"/>
              <a:t> those defined as </a:t>
            </a:r>
            <a:r>
              <a:rPr lang="en-US" sz="3000" b="1" dirty="0" smtClean="0">
                <a:solidFill>
                  <a:srgbClr val="008000"/>
                </a:solidFill>
              </a:rPr>
              <a:t>“blind or other persons with disabilities” </a:t>
            </a:r>
            <a:r>
              <a:rPr lang="en-US" sz="3000" dirty="0" smtClean="0"/>
              <a:t>in the An Act to Provide Books for the Adult Blind as adopted March 3, 1931, are entitled to copyright exemption!</a:t>
            </a:r>
          </a:p>
          <a:p>
            <a:r>
              <a:rPr lang="en-US" sz="3000" dirty="0" smtClean="0"/>
              <a:t>In other words, use of these materials with students that are </a:t>
            </a:r>
            <a:r>
              <a:rPr lang="en-US" sz="3000" u="sng" dirty="0" smtClean="0"/>
              <a:t>not</a:t>
            </a:r>
            <a:r>
              <a:rPr lang="en-US" sz="3000" dirty="0" smtClean="0"/>
              <a:t> eligible according to these definitions would be considered an </a:t>
            </a:r>
            <a:r>
              <a:rPr lang="en-US" sz="3000" i="1" dirty="0" smtClean="0"/>
              <a:t>infringement of copyright</a:t>
            </a:r>
            <a:r>
              <a:rPr lang="en-US" sz="3000" dirty="0" smtClean="0"/>
              <a:t>.</a:t>
            </a:r>
          </a:p>
          <a:p>
            <a:pPr>
              <a:buNone/>
            </a:pPr>
            <a:endParaRPr lang="en-US" baseline="30000" dirty="0" smtClean="0"/>
          </a:p>
        </p:txBody>
      </p:sp>
      <p:pic>
        <p:nvPicPr>
          <p:cNvPr id="2053" name="Picture 5" descr="C:\Users\MAS\AppData\Local\Microsoft\Windows\Temporary Internet Files\Content.IE5\TB21KDSS\MCj02311410000[1].wmf"/>
          <p:cNvPicPr>
            <a:picLocks noChangeAspect="1" noChangeArrowheads="1"/>
          </p:cNvPicPr>
          <p:nvPr/>
        </p:nvPicPr>
        <p:blipFill>
          <a:blip r:embed="rId3" cstate="print"/>
          <a:srcRect/>
          <a:stretch>
            <a:fillRect/>
          </a:stretch>
        </p:blipFill>
        <p:spPr bwMode="auto">
          <a:xfrm>
            <a:off x="246743" y="205210"/>
            <a:ext cx="1524000" cy="1688295"/>
          </a:xfrm>
          <a:prstGeom prst="rect">
            <a:avLst/>
          </a:prstGeom>
          <a:noFill/>
          <a:effectLst>
            <a:softEdge rad="63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7697</TotalTime>
  <Words>3620</Words>
  <Application>Microsoft Office PowerPoint</Application>
  <PresentationFormat>On-screen Show (4:3)</PresentationFormat>
  <Paragraphs>456</Paragraphs>
  <Slides>65</Slides>
  <Notes>45</Notes>
  <HiddenSlides>0</HiddenSlides>
  <MMClips>0</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Office Theme</vt:lpstr>
      <vt:lpstr>1_Office Theme</vt:lpstr>
      <vt:lpstr>Slide 1</vt:lpstr>
      <vt:lpstr>Slide 2</vt:lpstr>
      <vt:lpstr>There’s a Lot to Learn Before Placing an Order</vt:lpstr>
      <vt:lpstr>Definitions</vt:lpstr>
      <vt:lpstr>Slide 5</vt:lpstr>
      <vt:lpstr>Purpose of NIMAS</vt:lpstr>
      <vt:lpstr>NIMAS and IDEA</vt:lpstr>
      <vt:lpstr>IDEA and the Chafee Amendment to the Copyright Act</vt:lpstr>
      <vt:lpstr>Copyright Law of the United States of America</vt:lpstr>
      <vt:lpstr>Slide 10</vt:lpstr>
      <vt:lpstr>What disabilities qualify a student to be served with NIMAS-derived accessible textbooks? </vt:lpstr>
      <vt:lpstr>Slide 12</vt:lpstr>
      <vt:lpstr> What disabilities qualify a student to be served with NIMAS-derived accessible textbooks? </vt:lpstr>
      <vt:lpstr>Who Makes the Determination?</vt:lpstr>
      <vt:lpstr>Competent Authority is …</vt:lpstr>
      <vt:lpstr>Competent Authority is …</vt:lpstr>
      <vt:lpstr> Certifying Professionals</vt:lpstr>
      <vt:lpstr>Examples of   Certifying Professionals</vt:lpstr>
      <vt:lpstr>NIMAS Eligible Students  A Subset of Students who Receive Special Education Services </vt:lpstr>
      <vt:lpstr>IMPORTANT!! </vt:lpstr>
      <vt:lpstr>The “Specialized Formats” are …</vt:lpstr>
      <vt:lpstr>Slide 22</vt:lpstr>
      <vt:lpstr>Copyright Code defines “Specialized Formats”?</vt:lpstr>
      <vt:lpstr>Important Information</vt:lpstr>
      <vt:lpstr>Slide 25</vt:lpstr>
      <vt:lpstr>District Responsibilities</vt:lpstr>
      <vt:lpstr>What is a District Digital Rights Manager?</vt:lpstr>
      <vt:lpstr>Before You Order</vt:lpstr>
      <vt:lpstr>Before You Order</vt:lpstr>
      <vt:lpstr>Slide 30</vt:lpstr>
      <vt:lpstr>What are … “Core Instructional Materials?”</vt:lpstr>
      <vt:lpstr>Core Instructional Materials are NOT…</vt:lpstr>
      <vt:lpstr>Digital Formats</vt:lpstr>
      <vt:lpstr>Digital Formats</vt:lpstr>
      <vt:lpstr>Digital Formats</vt:lpstr>
      <vt:lpstr>NIMAS/FL Registration and Ordering</vt:lpstr>
      <vt:lpstr>Main Menu</vt:lpstr>
      <vt:lpstr>Register a New Student</vt:lpstr>
      <vt:lpstr>Register a New Student</vt:lpstr>
      <vt:lpstr>Register a New Student</vt:lpstr>
      <vt:lpstr>Certification</vt:lpstr>
      <vt:lpstr>Confirm and Submit</vt:lpstr>
      <vt:lpstr>Print What Was Submitted</vt:lpstr>
      <vt:lpstr>Search for Materials</vt:lpstr>
      <vt:lpstr>Search for Materials</vt:lpstr>
      <vt:lpstr>Submit a Special Request</vt:lpstr>
      <vt:lpstr>Submit a Special Request</vt:lpstr>
      <vt:lpstr>Review Orders</vt:lpstr>
      <vt:lpstr>Review Orders</vt:lpstr>
      <vt:lpstr>Check Out</vt:lpstr>
      <vt:lpstr>Additional Functions:  View Registered Students</vt:lpstr>
      <vt:lpstr>Additional Functions:  View Registered Students</vt:lpstr>
      <vt:lpstr>Additional Functions:  Edit an Existing Student Record</vt:lpstr>
      <vt:lpstr>Additional Functions:  Edit an Existing Student Record</vt:lpstr>
      <vt:lpstr>Additional Functions:  Edit an Existing Student Record</vt:lpstr>
      <vt:lpstr>Additional Functions:  Edit an Existing Student Record</vt:lpstr>
      <vt:lpstr>Additional Functions:  Communicating with NIMAS/FL</vt:lpstr>
      <vt:lpstr>Additional Functions:  Communicating with NIMAS/FL</vt:lpstr>
      <vt:lpstr>NIMAS Responsibilities Florida Department of Education </vt:lpstr>
      <vt:lpstr>NIMAS: Support and Technical Assistance</vt:lpstr>
      <vt:lpstr>District NIMAS Responsibilities</vt:lpstr>
      <vt:lpstr>State/National Resources</vt:lpstr>
      <vt:lpstr>NIMAS/Florida Contacts</vt:lpstr>
      <vt:lpstr>   NIMAS/Florida Database Questions …  Email Mary Stoltz at:  mstoltz@fimcvi.org . . . or Cynthia Cookson at:  ccookson@fimcvi.org      </vt:lpstr>
      <vt:lpstr>Slide 65</vt:lpstr>
    </vt:vector>
  </TitlesOfParts>
  <Company>FIMCVI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Suzanne A. Daltons</dc:creator>
  <cp:lastModifiedBy>Hillsborough Public Schools</cp:lastModifiedBy>
  <cp:revision>608</cp:revision>
  <dcterms:created xsi:type="dcterms:W3CDTF">2008-10-31T17:05:16Z</dcterms:created>
  <dcterms:modified xsi:type="dcterms:W3CDTF">2009-08-19T12:58:48Z</dcterms:modified>
</cp:coreProperties>
</file>